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719"/>
  </p:normalViewPr>
  <p:slideViewPr>
    <p:cSldViewPr snapToGrid="0">
      <p:cViewPr varScale="1">
        <p:scale>
          <a:sx n="118" d="100"/>
          <a:sy n="118" d="100"/>
        </p:scale>
        <p:origin x="208"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A8AC3D-30B9-4048-9BED-0A47757CE22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67BAC12-DFAF-44B9-9E81-B2A43C0A633F}">
      <dgm:prSet/>
      <dgm:spPr/>
      <dgm:t>
        <a:bodyPr/>
        <a:lstStyle/>
        <a:p>
          <a:pPr>
            <a:lnSpc>
              <a:spcPct val="100000"/>
            </a:lnSpc>
          </a:pPr>
          <a:r>
            <a:rPr lang="en-US" b="1"/>
            <a:t>Product Owner: </a:t>
          </a:r>
          <a:r>
            <a:rPr lang="en-US"/>
            <a:t>The Product Owner is crucial in a Scrum team for defining and prioritizing the product backlog, representing stakeholder needs, and ensuring the team delivers valuable, aligned outcomes with each sprint.</a:t>
          </a:r>
        </a:p>
      </dgm:t>
    </dgm:pt>
    <dgm:pt modelId="{FF5EF8FD-B564-4542-A81C-41CCA1101A4A}" type="parTrans" cxnId="{D6EFBA74-0446-41CE-9B77-F3AE09F0A611}">
      <dgm:prSet/>
      <dgm:spPr/>
      <dgm:t>
        <a:bodyPr/>
        <a:lstStyle/>
        <a:p>
          <a:endParaRPr lang="en-US"/>
        </a:p>
      </dgm:t>
    </dgm:pt>
    <dgm:pt modelId="{DC3B0C3A-5668-4C9C-B8B1-1F0AF397A877}" type="sibTrans" cxnId="{D6EFBA74-0446-41CE-9B77-F3AE09F0A611}">
      <dgm:prSet/>
      <dgm:spPr/>
      <dgm:t>
        <a:bodyPr/>
        <a:lstStyle/>
        <a:p>
          <a:endParaRPr lang="en-US"/>
        </a:p>
      </dgm:t>
    </dgm:pt>
    <dgm:pt modelId="{46013E02-AE0F-47F1-B02F-CEDAFE36FE01}">
      <dgm:prSet/>
      <dgm:spPr/>
      <dgm:t>
        <a:bodyPr/>
        <a:lstStyle/>
        <a:p>
          <a:pPr>
            <a:lnSpc>
              <a:spcPct val="100000"/>
            </a:lnSpc>
          </a:pPr>
          <a:r>
            <a:rPr lang="en-US" b="1"/>
            <a:t>Scrum Master: </a:t>
          </a:r>
          <a:r>
            <a:rPr lang="en-US"/>
            <a:t>A Scrum Master removes obstacles that hinder the team's productivity, coaches team members in self-management and cross-functionality, and ensures adherence to Scrum principles and practices, ultimately fostering a collaborative and efficient work environment.</a:t>
          </a:r>
        </a:p>
      </dgm:t>
    </dgm:pt>
    <dgm:pt modelId="{6EF207A2-5371-42CA-B66D-129C856A2479}" type="parTrans" cxnId="{20E3C7F1-178E-4062-B922-D725A7405B50}">
      <dgm:prSet/>
      <dgm:spPr/>
      <dgm:t>
        <a:bodyPr/>
        <a:lstStyle/>
        <a:p>
          <a:endParaRPr lang="en-US"/>
        </a:p>
      </dgm:t>
    </dgm:pt>
    <dgm:pt modelId="{A0734186-DFE0-464D-AA72-F00468ED2A50}" type="sibTrans" cxnId="{20E3C7F1-178E-4062-B922-D725A7405B50}">
      <dgm:prSet/>
      <dgm:spPr/>
      <dgm:t>
        <a:bodyPr/>
        <a:lstStyle/>
        <a:p>
          <a:endParaRPr lang="en-US"/>
        </a:p>
      </dgm:t>
    </dgm:pt>
    <dgm:pt modelId="{97532DFE-667D-4EAF-ACE5-16D0E3067368}">
      <dgm:prSet/>
      <dgm:spPr/>
      <dgm:t>
        <a:bodyPr/>
        <a:lstStyle/>
        <a:p>
          <a:pPr>
            <a:lnSpc>
              <a:spcPct val="100000"/>
            </a:lnSpc>
          </a:pPr>
          <a:r>
            <a:rPr lang="en-US" b="1"/>
            <a:t>Developer: </a:t>
          </a:r>
          <a:r>
            <a:rPr lang="en-US"/>
            <a:t>Developers are essential in a Scrum team as they convert product backlog items into functional software, leveraging technical expertise and collaboration to deliver high-quality, valuable increments during each sprint.</a:t>
          </a:r>
        </a:p>
      </dgm:t>
    </dgm:pt>
    <dgm:pt modelId="{DF9709E6-741E-4300-89F2-A56CDEE5C540}" type="parTrans" cxnId="{40CD4B48-25D6-4E70-9E51-D1CA8FC1C88F}">
      <dgm:prSet/>
      <dgm:spPr/>
      <dgm:t>
        <a:bodyPr/>
        <a:lstStyle/>
        <a:p>
          <a:endParaRPr lang="en-US"/>
        </a:p>
      </dgm:t>
    </dgm:pt>
    <dgm:pt modelId="{107CD9B5-602C-4E89-B1D3-A8BBE2DAE9F6}" type="sibTrans" cxnId="{40CD4B48-25D6-4E70-9E51-D1CA8FC1C88F}">
      <dgm:prSet/>
      <dgm:spPr/>
      <dgm:t>
        <a:bodyPr/>
        <a:lstStyle/>
        <a:p>
          <a:endParaRPr lang="en-US"/>
        </a:p>
      </dgm:t>
    </dgm:pt>
    <dgm:pt modelId="{049AABF8-A2E0-4AC6-983E-254B0AA6D262}" type="pres">
      <dgm:prSet presAssocID="{03A8AC3D-30B9-4048-9BED-0A47757CE228}" presName="root" presStyleCnt="0">
        <dgm:presLayoutVars>
          <dgm:dir/>
          <dgm:resizeHandles val="exact"/>
        </dgm:presLayoutVars>
      </dgm:prSet>
      <dgm:spPr/>
    </dgm:pt>
    <dgm:pt modelId="{F9DBA3EF-FC05-4ABE-8094-4B65E272034E}" type="pres">
      <dgm:prSet presAssocID="{467BAC12-DFAF-44B9-9E81-B2A43C0A633F}" presName="compNode" presStyleCnt="0"/>
      <dgm:spPr/>
    </dgm:pt>
    <dgm:pt modelId="{47F89016-DDAD-4419-A5D7-EE6917BC5E85}" type="pres">
      <dgm:prSet presAssocID="{467BAC12-DFAF-44B9-9E81-B2A43C0A633F}" presName="bgRect" presStyleLbl="bgShp" presStyleIdx="0" presStyleCnt="3"/>
      <dgm:spPr/>
    </dgm:pt>
    <dgm:pt modelId="{47978AC6-2D7F-4BE6-9F46-43047BFE57DF}" type="pres">
      <dgm:prSet presAssocID="{467BAC12-DFAF-44B9-9E81-B2A43C0A63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A7DC9755-3A6F-4F09-B3C3-A340CF27D24B}" type="pres">
      <dgm:prSet presAssocID="{467BAC12-DFAF-44B9-9E81-B2A43C0A633F}" presName="spaceRect" presStyleCnt="0"/>
      <dgm:spPr/>
    </dgm:pt>
    <dgm:pt modelId="{463FB346-065A-49DA-9276-4F02DAD14655}" type="pres">
      <dgm:prSet presAssocID="{467BAC12-DFAF-44B9-9E81-B2A43C0A633F}" presName="parTx" presStyleLbl="revTx" presStyleIdx="0" presStyleCnt="3">
        <dgm:presLayoutVars>
          <dgm:chMax val="0"/>
          <dgm:chPref val="0"/>
        </dgm:presLayoutVars>
      </dgm:prSet>
      <dgm:spPr/>
    </dgm:pt>
    <dgm:pt modelId="{9056A8D5-6239-439E-B298-F0E79985B065}" type="pres">
      <dgm:prSet presAssocID="{DC3B0C3A-5668-4C9C-B8B1-1F0AF397A877}" presName="sibTrans" presStyleCnt="0"/>
      <dgm:spPr/>
    </dgm:pt>
    <dgm:pt modelId="{A91AF664-FC92-4006-9579-34EC09E96DB2}" type="pres">
      <dgm:prSet presAssocID="{46013E02-AE0F-47F1-B02F-CEDAFE36FE01}" presName="compNode" presStyleCnt="0"/>
      <dgm:spPr/>
    </dgm:pt>
    <dgm:pt modelId="{CD73F586-4CD1-480D-BBCB-B89EBE3D3EB2}" type="pres">
      <dgm:prSet presAssocID="{46013E02-AE0F-47F1-B02F-CEDAFE36FE01}" presName="bgRect" presStyleLbl="bgShp" presStyleIdx="1" presStyleCnt="3"/>
      <dgm:spPr/>
    </dgm:pt>
    <dgm:pt modelId="{959E1EF7-1E3B-4263-9E06-B750B03DF4A6}" type="pres">
      <dgm:prSet presAssocID="{46013E02-AE0F-47F1-B02F-CEDAFE36FE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A0882B58-AD65-459C-9219-4F79CEAFC0D8}" type="pres">
      <dgm:prSet presAssocID="{46013E02-AE0F-47F1-B02F-CEDAFE36FE01}" presName="spaceRect" presStyleCnt="0"/>
      <dgm:spPr/>
    </dgm:pt>
    <dgm:pt modelId="{663FB0F3-3488-4164-8BDE-F3377E56479A}" type="pres">
      <dgm:prSet presAssocID="{46013E02-AE0F-47F1-B02F-CEDAFE36FE01}" presName="parTx" presStyleLbl="revTx" presStyleIdx="1" presStyleCnt="3">
        <dgm:presLayoutVars>
          <dgm:chMax val="0"/>
          <dgm:chPref val="0"/>
        </dgm:presLayoutVars>
      </dgm:prSet>
      <dgm:spPr/>
    </dgm:pt>
    <dgm:pt modelId="{D3E36E2F-1C78-4A31-B02A-D47457A96BC8}" type="pres">
      <dgm:prSet presAssocID="{A0734186-DFE0-464D-AA72-F00468ED2A50}" presName="sibTrans" presStyleCnt="0"/>
      <dgm:spPr/>
    </dgm:pt>
    <dgm:pt modelId="{CFC083A4-34EB-4CD9-8720-79506ACAFD20}" type="pres">
      <dgm:prSet presAssocID="{97532DFE-667D-4EAF-ACE5-16D0E3067368}" presName="compNode" presStyleCnt="0"/>
      <dgm:spPr/>
    </dgm:pt>
    <dgm:pt modelId="{147DEB29-686D-4D8B-B83E-D6AACB61D2FF}" type="pres">
      <dgm:prSet presAssocID="{97532DFE-667D-4EAF-ACE5-16D0E3067368}" presName="bgRect" presStyleLbl="bgShp" presStyleIdx="2" presStyleCnt="3"/>
      <dgm:spPr/>
    </dgm:pt>
    <dgm:pt modelId="{60A00930-87AC-48B6-8A2C-ADA7EC6A6F26}" type="pres">
      <dgm:prSet presAssocID="{97532DFE-667D-4EAF-ACE5-16D0E30673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81D62188-C6EC-46CC-89F9-86BC31574CA8}" type="pres">
      <dgm:prSet presAssocID="{97532DFE-667D-4EAF-ACE5-16D0E3067368}" presName="spaceRect" presStyleCnt="0"/>
      <dgm:spPr/>
    </dgm:pt>
    <dgm:pt modelId="{A45FF865-D53F-4F23-947F-89EBB6ADA12E}" type="pres">
      <dgm:prSet presAssocID="{97532DFE-667D-4EAF-ACE5-16D0E3067368}" presName="parTx" presStyleLbl="revTx" presStyleIdx="2" presStyleCnt="3">
        <dgm:presLayoutVars>
          <dgm:chMax val="0"/>
          <dgm:chPref val="0"/>
        </dgm:presLayoutVars>
      </dgm:prSet>
      <dgm:spPr/>
    </dgm:pt>
  </dgm:ptLst>
  <dgm:cxnLst>
    <dgm:cxn modelId="{40CD4B48-25D6-4E70-9E51-D1CA8FC1C88F}" srcId="{03A8AC3D-30B9-4048-9BED-0A47757CE228}" destId="{97532DFE-667D-4EAF-ACE5-16D0E3067368}" srcOrd="2" destOrd="0" parTransId="{DF9709E6-741E-4300-89F2-A56CDEE5C540}" sibTransId="{107CD9B5-602C-4E89-B1D3-A8BBE2DAE9F6}"/>
    <dgm:cxn modelId="{46BE5A51-EC7B-41CA-8E1E-CC19CC075402}" type="presOf" srcId="{46013E02-AE0F-47F1-B02F-CEDAFE36FE01}" destId="{663FB0F3-3488-4164-8BDE-F3377E56479A}" srcOrd="0" destOrd="0" presId="urn:microsoft.com/office/officeart/2018/2/layout/IconVerticalSolidList"/>
    <dgm:cxn modelId="{0CA2AA74-9723-4F95-93AE-FFB3BB915F37}" type="presOf" srcId="{467BAC12-DFAF-44B9-9E81-B2A43C0A633F}" destId="{463FB346-065A-49DA-9276-4F02DAD14655}" srcOrd="0" destOrd="0" presId="urn:microsoft.com/office/officeart/2018/2/layout/IconVerticalSolidList"/>
    <dgm:cxn modelId="{D6EFBA74-0446-41CE-9B77-F3AE09F0A611}" srcId="{03A8AC3D-30B9-4048-9BED-0A47757CE228}" destId="{467BAC12-DFAF-44B9-9E81-B2A43C0A633F}" srcOrd="0" destOrd="0" parTransId="{FF5EF8FD-B564-4542-A81C-41CCA1101A4A}" sibTransId="{DC3B0C3A-5668-4C9C-B8B1-1F0AF397A877}"/>
    <dgm:cxn modelId="{A65CED91-31CD-4D1E-9D3A-66C7D29C8B69}" type="presOf" srcId="{97532DFE-667D-4EAF-ACE5-16D0E3067368}" destId="{A45FF865-D53F-4F23-947F-89EBB6ADA12E}" srcOrd="0" destOrd="0" presId="urn:microsoft.com/office/officeart/2018/2/layout/IconVerticalSolidList"/>
    <dgm:cxn modelId="{E6DB61B4-A1F7-4CC6-AB26-53CEA14AFF8E}" type="presOf" srcId="{03A8AC3D-30B9-4048-9BED-0A47757CE228}" destId="{049AABF8-A2E0-4AC6-983E-254B0AA6D262}" srcOrd="0" destOrd="0" presId="urn:microsoft.com/office/officeart/2018/2/layout/IconVerticalSolidList"/>
    <dgm:cxn modelId="{20E3C7F1-178E-4062-B922-D725A7405B50}" srcId="{03A8AC3D-30B9-4048-9BED-0A47757CE228}" destId="{46013E02-AE0F-47F1-B02F-CEDAFE36FE01}" srcOrd="1" destOrd="0" parTransId="{6EF207A2-5371-42CA-B66D-129C856A2479}" sibTransId="{A0734186-DFE0-464D-AA72-F00468ED2A50}"/>
    <dgm:cxn modelId="{5897F6D1-FF74-40F1-B4C6-15EB2BBC0E62}" type="presParOf" srcId="{049AABF8-A2E0-4AC6-983E-254B0AA6D262}" destId="{F9DBA3EF-FC05-4ABE-8094-4B65E272034E}" srcOrd="0" destOrd="0" presId="urn:microsoft.com/office/officeart/2018/2/layout/IconVerticalSolidList"/>
    <dgm:cxn modelId="{60015BA6-5D82-4DB3-A818-04FE401E44B2}" type="presParOf" srcId="{F9DBA3EF-FC05-4ABE-8094-4B65E272034E}" destId="{47F89016-DDAD-4419-A5D7-EE6917BC5E85}" srcOrd="0" destOrd="0" presId="urn:microsoft.com/office/officeart/2018/2/layout/IconVerticalSolidList"/>
    <dgm:cxn modelId="{45D0597F-ED64-4F58-A00D-431A15224126}" type="presParOf" srcId="{F9DBA3EF-FC05-4ABE-8094-4B65E272034E}" destId="{47978AC6-2D7F-4BE6-9F46-43047BFE57DF}" srcOrd="1" destOrd="0" presId="urn:microsoft.com/office/officeart/2018/2/layout/IconVerticalSolidList"/>
    <dgm:cxn modelId="{DEEB20F7-6699-4FDF-9B1D-EF3BBCCBE348}" type="presParOf" srcId="{F9DBA3EF-FC05-4ABE-8094-4B65E272034E}" destId="{A7DC9755-3A6F-4F09-B3C3-A340CF27D24B}" srcOrd="2" destOrd="0" presId="urn:microsoft.com/office/officeart/2018/2/layout/IconVerticalSolidList"/>
    <dgm:cxn modelId="{D53B3D6C-28F1-4EA3-83DA-0026210AA6AB}" type="presParOf" srcId="{F9DBA3EF-FC05-4ABE-8094-4B65E272034E}" destId="{463FB346-065A-49DA-9276-4F02DAD14655}" srcOrd="3" destOrd="0" presId="urn:microsoft.com/office/officeart/2018/2/layout/IconVerticalSolidList"/>
    <dgm:cxn modelId="{C3769488-36FC-4E60-ACCF-32E60244209D}" type="presParOf" srcId="{049AABF8-A2E0-4AC6-983E-254B0AA6D262}" destId="{9056A8D5-6239-439E-B298-F0E79985B065}" srcOrd="1" destOrd="0" presId="urn:microsoft.com/office/officeart/2018/2/layout/IconVerticalSolidList"/>
    <dgm:cxn modelId="{6B2AB4BD-421E-4D0D-B455-88030409D73C}" type="presParOf" srcId="{049AABF8-A2E0-4AC6-983E-254B0AA6D262}" destId="{A91AF664-FC92-4006-9579-34EC09E96DB2}" srcOrd="2" destOrd="0" presId="urn:microsoft.com/office/officeart/2018/2/layout/IconVerticalSolidList"/>
    <dgm:cxn modelId="{356654DF-6C20-491F-B0D3-F23E36A6512B}" type="presParOf" srcId="{A91AF664-FC92-4006-9579-34EC09E96DB2}" destId="{CD73F586-4CD1-480D-BBCB-B89EBE3D3EB2}" srcOrd="0" destOrd="0" presId="urn:microsoft.com/office/officeart/2018/2/layout/IconVerticalSolidList"/>
    <dgm:cxn modelId="{E4C1065C-AA64-4B64-89FD-87C844B963A2}" type="presParOf" srcId="{A91AF664-FC92-4006-9579-34EC09E96DB2}" destId="{959E1EF7-1E3B-4263-9E06-B750B03DF4A6}" srcOrd="1" destOrd="0" presId="urn:microsoft.com/office/officeart/2018/2/layout/IconVerticalSolidList"/>
    <dgm:cxn modelId="{74A345D1-5E4F-4D3C-9FBF-1B33FD024DB8}" type="presParOf" srcId="{A91AF664-FC92-4006-9579-34EC09E96DB2}" destId="{A0882B58-AD65-459C-9219-4F79CEAFC0D8}" srcOrd="2" destOrd="0" presId="urn:microsoft.com/office/officeart/2018/2/layout/IconVerticalSolidList"/>
    <dgm:cxn modelId="{8596EBB7-E86D-44DA-9A37-8B4442118FA5}" type="presParOf" srcId="{A91AF664-FC92-4006-9579-34EC09E96DB2}" destId="{663FB0F3-3488-4164-8BDE-F3377E56479A}" srcOrd="3" destOrd="0" presId="urn:microsoft.com/office/officeart/2018/2/layout/IconVerticalSolidList"/>
    <dgm:cxn modelId="{7BFA463F-57D3-4970-A7D6-CC0B3C878748}" type="presParOf" srcId="{049AABF8-A2E0-4AC6-983E-254B0AA6D262}" destId="{D3E36E2F-1C78-4A31-B02A-D47457A96BC8}" srcOrd="3" destOrd="0" presId="urn:microsoft.com/office/officeart/2018/2/layout/IconVerticalSolidList"/>
    <dgm:cxn modelId="{19899A86-9B0B-4AF9-9F08-ED3EE4E7FC81}" type="presParOf" srcId="{049AABF8-A2E0-4AC6-983E-254B0AA6D262}" destId="{CFC083A4-34EB-4CD9-8720-79506ACAFD20}" srcOrd="4" destOrd="0" presId="urn:microsoft.com/office/officeart/2018/2/layout/IconVerticalSolidList"/>
    <dgm:cxn modelId="{66906E77-FAAD-4049-A0C1-457D3A1B498B}" type="presParOf" srcId="{CFC083A4-34EB-4CD9-8720-79506ACAFD20}" destId="{147DEB29-686D-4D8B-B83E-D6AACB61D2FF}" srcOrd="0" destOrd="0" presId="urn:microsoft.com/office/officeart/2018/2/layout/IconVerticalSolidList"/>
    <dgm:cxn modelId="{3F39713C-E11C-4C2A-99C7-B295D257A89A}" type="presParOf" srcId="{CFC083A4-34EB-4CD9-8720-79506ACAFD20}" destId="{60A00930-87AC-48B6-8A2C-ADA7EC6A6F26}" srcOrd="1" destOrd="0" presId="urn:microsoft.com/office/officeart/2018/2/layout/IconVerticalSolidList"/>
    <dgm:cxn modelId="{6A74FC88-5A3D-4F70-ACF0-D418901E7A7F}" type="presParOf" srcId="{CFC083A4-34EB-4CD9-8720-79506ACAFD20}" destId="{81D62188-C6EC-46CC-89F9-86BC31574CA8}" srcOrd="2" destOrd="0" presId="urn:microsoft.com/office/officeart/2018/2/layout/IconVerticalSolidList"/>
    <dgm:cxn modelId="{F4F19E27-EFEF-42A4-9FB6-3F43A014202E}" type="presParOf" srcId="{CFC083A4-34EB-4CD9-8720-79506ACAFD20}" destId="{A45FF865-D53F-4F23-947F-89EBB6ADA1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32AB47-B57F-4A21-9CDA-35A1FB0CF257}"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US"/>
        </a:p>
      </dgm:t>
    </dgm:pt>
    <dgm:pt modelId="{48378A9D-D257-42C3-BCF7-E94F1F4A6496}">
      <dgm:prSet custT="1"/>
      <dgm:spPr/>
      <dgm:t>
        <a:bodyPr/>
        <a:lstStyle/>
        <a:p>
          <a:r>
            <a:rPr lang="en-US" sz="1100" b="1" dirty="0">
              <a:solidFill>
                <a:schemeClr val="tx1"/>
              </a:solidFill>
              <a:latin typeface="+mj-lt"/>
            </a:rPr>
            <a:t>Concept/Inception</a:t>
          </a:r>
          <a:r>
            <a:rPr lang="en-US" sz="1100" dirty="0">
              <a:solidFill>
                <a:schemeClr val="tx1"/>
              </a:solidFill>
              <a:latin typeface="+mj-lt"/>
            </a:rPr>
            <a:t>: </a:t>
          </a:r>
          <a:r>
            <a:rPr lang="en-US" sz="1100" dirty="0">
              <a:latin typeface="+mj-lt"/>
            </a:rPr>
            <a:t>This phase involves brainstorming and initial exploration of the product concept or requirements. It encompasses defining the scope, high-level objectives, and initial stakeholders' needs.</a:t>
          </a:r>
        </a:p>
      </dgm:t>
    </dgm:pt>
    <dgm:pt modelId="{1C895BA7-77E3-4B69-95AD-09F1C83A4858}" type="parTrans" cxnId="{29A21FC0-6ECB-40C7-A6B7-FB6C6188F988}">
      <dgm:prSet/>
      <dgm:spPr/>
      <dgm:t>
        <a:bodyPr/>
        <a:lstStyle/>
        <a:p>
          <a:endParaRPr lang="en-US"/>
        </a:p>
      </dgm:t>
    </dgm:pt>
    <dgm:pt modelId="{641C7ECB-823C-40DD-A077-1A371EA3772D}" type="sibTrans" cxnId="{29A21FC0-6ECB-40C7-A6B7-FB6C6188F988}">
      <dgm:prSet phldrT="1" phldr="0"/>
      <dgm:spPr/>
      <dgm:t>
        <a:bodyPr/>
        <a:lstStyle/>
        <a:p>
          <a:endParaRPr lang="en-US"/>
        </a:p>
      </dgm:t>
    </dgm:pt>
    <dgm:pt modelId="{01A79C8A-6482-49EC-ABD1-CB07909640BF}">
      <dgm:prSet custT="1"/>
      <dgm:spPr/>
      <dgm:t>
        <a:bodyPr/>
        <a:lstStyle/>
        <a:p>
          <a:r>
            <a:rPr lang="en-US" sz="1100" b="1" dirty="0">
              <a:solidFill>
                <a:schemeClr val="tx1"/>
              </a:solidFill>
              <a:latin typeface="+mj-lt"/>
            </a:rPr>
            <a:t>Iteration: </a:t>
          </a:r>
          <a:r>
            <a:rPr lang="en-US" sz="1100" dirty="0">
              <a:latin typeface="+mj-lt"/>
            </a:rPr>
            <a:t>In Agile, iterations refer to the repeating cycles known as sprints, during which development and testing take place. Each iteration typically yields a potentially shippable increment of the product. </a:t>
          </a:r>
        </a:p>
      </dgm:t>
    </dgm:pt>
    <dgm:pt modelId="{4457B0EF-6851-418C-ADD7-3FCFC61A9081}" type="parTrans" cxnId="{ABFA3F86-631E-47D7-84A7-C2C46D76B52E}">
      <dgm:prSet/>
      <dgm:spPr/>
      <dgm:t>
        <a:bodyPr/>
        <a:lstStyle/>
        <a:p>
          <a:endParaRPr lang="en-US"/>
        </a:p>
      </dgm:t>
    </dgm:pt>
    <dgm:pt modelId="{4AB09FEB-5CED-43E7-A2DD-407811AA71AD}" type="sibTrans" cxnId="{ABFA3F86-631E-47D7-84A7-C2C46D76B52E}">
      <dgm:prSet phldrT="2" phldr="0"/>
      <dgm:spPr/>
      <dgm:t>
        <a:bodyPr/>
        <a:lstStyle/>
        <a:p>
          <a:endParaRPr lang="en-US"/>
        </a:p>
      </dgm:t>
    </dgm:pt>
    <dgm:pt modelId="{C3F79815-6551-4D94-B76C-960AAD0D6647}">
      <dgm:prSet custT="1"/>
      <dgm:spPr/>
      <dgm:t>
        <a:bodyPr/>
        <a:lstStyle/>
        <a:p>
          <a:r>
            <a:rPr lang="en-US" sz="1100" b="1" dirty="0">
              <a:solidFill>
                <a:schemeClr val="tx1"/>
              </a:solidFill>
              <a:latin typeface="+mj-lt"/>
            </a:rPr>
            <a:t>Release: </a:t>
          </a:r>
          <a:r>
            <a:rPr lang="en-US" sz="1100" dirty="0">
              <a:latin typeface="+mj-lt"/>
            </a:rPr>
            <a:t>This phase involves making the product increment available to users or stakeholders. Releases in Agile are frequent and aim to deliver value incrementally rather than waiting for a large, final release. </a:t>
          </a:r>
        </a:p>
      </dgm:t>
    </dgm:pt>
    <dgm:pt modelId="{94ABBFCD-948C-460C-9508-BA992579461B}" type="parTrans" cxnId="{95F40797-E9FB-4A16-8264-C31202A6BDC0}">
      <dgm:prSet/>
      <dgm:spPr/>
      <dgm:t>
        <a:bodyPr/>
        <a:lstStyle/>
        <a:p>
          <a:endParaRPr lang="en-US"/>
        </a:p>
      </dgm:t>
    </dgm:pt>
    <dgm:pt modelId="{E211CF17-69D7-43C5-944B-1CCBAD992BFE}" type="sibTrans" cxnId="{95F40797-E9FB-4A16-8264-C31202A6BDC0}">
      <dgm:prSet phldrT="3" phldr="0"/>
      <dgm:spPr/>
      <dgm:t>
        <a:bodyPr/>
        <a:lstStyle/>
        <a:p>
          <a:endParaRPr lang="en-US"/>
        </a:p>
      </dgm:t>
    </dgm:pt>
    <dgm:pt modelId="{800AF8C0-3B2C-49AF-B00D-FAC4D59EEE44}">
      <dgm:prSet custT="1"/>
      <dgm:spPr/>
      <dgm:t>
        <a:bodyPr/>
        <a:lstStyle/>
        <a:p>
          <a:r>
            <a:rPr lang="en-US" sz="1100" b="1" dirty="0">
              <a:solidFill>
                <a:schemeClr val="tx1"/>
              </a:solidFill>
              <a:latin typeface="+mj-lt"/>
            </a:rPr>
            <a:t>Maintenance: </a:t>
          </a:r>
          <a:r>
            <a:rPr lang="en-US" sz="1100" dirty="0">
              <a:latin typeface="+mj-lt"/>
            </a:rPr>
            <a:t>After the product is released, it undergoes maintenance to fix bugs, address user feedback, and make improvements based on ongoing needs and changes. </a:t>
          </a:r>
        </a:p>
      </dgm:t>
    </dgm:pt>
    <dgm:pt modelId="{7C081794-F10B-4660-9D41-4638C7FDA391}" type="parTrans" cxnId="{16B98824-2908-47AC-8B11-D3CB8C1DAE62}">
      <dgm:prSet/>
      <dgm:spPr/>
      <dgm:t>
        <a:bodyPr/>
        <a:lstStyle/>
        <a:p>
          <a:endParaRPr lang="en-US"/>
        </a:p>
      </dgm:t>
    </dgm:pt>
    <dgm:pt modelId="{6856A456-0468-4078-8C78-69C137E5159A}" type="sibTrans" cxnId="{16B98824-2908-47AC-8B11-D3CB8C1DAE62}">
      <dgm:prSet phldrT="4" phldr="0"/>
      <dgm:spPr/>
      <dgm:t>
        <a:bodyPr/>
        <a:lstStyle/>
        <a:p>
          <a:endParaRPr lang="en-US"/>
        </a:p>
      </dgm:t>
    </dgm:pt>
    <dgm:pt modelId="{C6D573C7-7CEA-4333-84FB-A1E5D982B73C}">
      <dgm:prSet custT="1"/>
      <dgm:spPr/>
      <dgm:t>
        <a:bodyPr/>
        <a:lstStyle/>
        <a:p>
          <a:r>
            <a:rPr lang="en-US" sz="1100" b="1" dirty="0">
              <a:solidFill>
                <a:schemeClr val="tx1"/>
              </a:solidFill>
              <a:latin typeface="+mj-lt"/>
            </a:rPr>
            <a:t>Retirement: </a:t>
          </a:r>
          <a:r>
            <a:rPr lang="en-US" sz="1100" dirty="0">
              <a:latin typeface="+mj-lt"/>
            </a:rPr>
            <a:t>Eventually, a product may reach the end of its lifecycle, at which point it is no longer actively maintained or supported. Retirement involves gracefully phasing out the product or transitioning users to newer solutions.</a:t>
          </a:r>
        </a:p>
      </dgm:t>
    </dgm:pt>
    <dgm:pt modelId="{517942E5-59BA-4F64-AF85-F21D4089D9E1}" type="parTrans" cxnId="{200E29A1-4841-498E-88C9-1E65CF7F3FE8}">
      <dgm:prSet/>
      <dgm:spPr/>
      <dgm:t>
        <a:bodyPr/>
        <a:lstStyle/>
        <a:p>
          <a:endParaRPr lang="en-US"/>
        </a:p>
      </dgm:t>
    </dgm:pt>
    <dgm:pt modelId="{35FB6BCB-8970-4B10-815D-7F2DA428D6D9}" type="sibTrans" cxnId="{200E29A1-4841-498E-88C9-1E65CF7F3FE8}">
      <dgm:prSet phldrT="5" phldr="0"/>
      <dgm:spPr/>
      <dgm:t>
        <a:bodyPr/>
        <a:lstStyle/>
        <a:p>
          <a:endParaRPr lang="en-US"/>
        </a:p>
      </dgm:t>
    </dgm:pt>
    <dgm:pt modelId="{79DE7836-A8A0-AB40-A58F-0580628BF54B}" type="pres">
      <dgm:prSet presAssocID="{8A32AB47-B57F-4A21-9CDA-35A1FB0CF257}" presName="linear" presStyleCnt="0">
        <dgm:presLayoutVars>
          <dgm:animLvl val="lvl"/>
          <dgm:resizeHandles val="exact"/>
        </dgm:presLayoutVars>
      </dgm:prSet>
      <dgm:spPr/>
    </dgm:pt>
    <dgm:pt modelId="{06E3E7BF-1D44-6E4D-BD01-0ABFAB29F95A}" type="pres">
      <dgm:prSet presAssocID="{48378A9D-D257-42C3-BCF7-E94F1F4A6496}" presName="parentText" presStyleLbl="node1" presStyleIdx="0" presStyleCnt="5">
        <dgm:presLayoutVars>
          <dgm:chMax val="0"/>
          <dgm:bulletEnabled val="1"/>
        </dgm:presLayoutVars>
      </dgm:prSet>
      <dgm:spPr/>
    </dgm:pt>
    <dgm:pt modelId="{0456FE3C-12F6-2A4E-BA51-8DE0509BA00C}" type="pres">
      <dgm:prSet presAssocID="{641C7ECB-823C-40DD-A077-1A371EA3772D}" presName="spacer" presStyleCnt="0"/>
      <dgm:spPr/>
    </dgm:pt>
    <dgm:pt modelId="{1B3DE4FF-A875-DD4B-A43C-DD6A605B775A}" type="pres">
      <dgm:prSet presAssocID="{01A79C8A-6482-49EC-ABD1-CB07909640BF}" presName="parentText" presStyleLbl="node1" presStyleIdx="1" presStyleCnt="5">
        <dgm:presLayoutVars>
          <dgm:chMax val="0"/>
          <dgm:bulletEnabled val="1"/>
        </dgm:presLayoutVars>
      </dgm:prSet>
      <dgm:spPr/>
    </dgm:pt>
    <dgm:pt modelId="{8CE01C9D-A313-F84F-8FBA-B2DE411FA9E1}" type="pres">
      <dgm:prSet presAssocID="{4AB09FEB-5CED-43E7-A2DD-407811AA71AD}" presName="spacer" presStyleCnt="0"/>
      <dgm:spPr/>
    </dgm:pt>
    <dgm:pt modelId="{D663B9D6-0AD8-3A44-ABE8-D4ECBF5AFDC4}" type="pres">
      <dgm:prSet presAssocID="{C3F79815-6551-4D94-B76C-960AAD0D6647}" presName="parentText" presStyleLbl="node1" presStyleIdx="2" presStyleCnt="5">
        <dgm:presLayoutVars>
          <dgm:chMax val="0"/>
          <dgm:bulletEnabled val="1"/>
        </dgm:presLayoutVars>
      </dgm:prSet>
      <dgm:spPr/>
    </dgm:pt>
    <dgm:pt modelId="{7553AF39-C101-4748-9F4F-DF6A8001840F}" type="pres">
      <dgm:prSet presAssocID="{E211CF17-69D7-43C5-944B-1CCBAD992BFE}" presName="spacer" presStyleCnt="0"/>
      <dgm:spPr/>
    </dgm:pt>
    <dgm:pt modelId="{BE8B5CAC-EBDE-D340-838F-D044614D806B}" type="pres">
      <dgm:prSet presAssocID="{800AF8C0-3B2C-49AF-B00D-FAC4D59EEE44}" presName="parentText" presStyleLbl="node1" presStyleIdx="3" presStyleCnt="5">
        <dgm:presLayoutVars>
          <dgm:chMax val="0"/>
          <dgm:bulletEnabled val="1"/>
        </dgm:presLayoutVars>
      </dgm:prSet>
      <dgm:spPr/>
    </dgm:pt>
    <dgm:pt modelId="{BE82FBA0-3C15-624E-946A-AF6E7FBAC375}" type="pres">
      <dgm:prSet presAssocID="{6856A456-0468-4078-8C78-69C137E5159A}" presName="spacer" presStyleCnt="0"/>
      <dgm:spPr/>
    </dgm:pt>
    <dgm:pt modelId="{7C1EFD1D-9A07-A64F-8893-F866309EACC8}" type="pres">
      <dgm:prSet presAssocID="{C6D573C7-7CEA-4333-84FB-A1E5D982B73C}" presName="parentText" presStyleLbl="node1" presStyleIdx="4" presStyleCnt="5">
        <dgm:presLayoutVars>
          <dgm:chMax val="0"/>
          <dgm:bulletEnabled val="1"/>
        </dgm:presLayoutVars>
      </dgm:prSet>
      <dgm:spPr/>
    </dgm:pt>
  </dgm:ptLst>
  <dgm:cxnLst>
    <dgm:cxn modelId="{16B98824-2908-47AC-8B11-D3CB8C1DAE62}" srcId="{8A32AB47-B57F-4A21-9CDA-35A1FB0CF257}" destId="{800AF8C0-3B2C-49AF-B00D-FAC4D59EEE44}" srcOrd="3" destOrd="0" parTransId="{7C081794-F10B-4660-9D41-4638C7FDA391}" sibTransId="{6856A456-0468-4078-8C78-69C137E5159A}"/>
    <dgm:cxn modelId="{1EE81E40-E6D4-DD4F-A6EE-E3D44BF2212C}" type="presOf" srcId="{C6D573C7-7CEA-4333-84FB-A1E5D982B73C}" destId="{7C1EFD1D-9A07-A64F-8893-F866309EACC8}" srcOrd="0" destOrd="0" presId="urn:microsoft.com/office/officeart/2005/8/layout/vList2"/>
    <dgm:cxn modelId="{FB91F358-BD5B-1344-9F11-92184DBCA619}" type="presOf" srcId="{01A79C8A-6482-49EC-ABD1-CB07909640BF}" destId="{1B3DE4FF-A875-DD4B-A43C-DD6A605B775A}" srcOrd="0" destOrd="0" presId="urn:microsoft.com/office/officeart/2005/8/layout/vList2"/>
    <dgm:cxn modelId="{42DA2A62-8D42-1441-9970-E146760221B2}" type="presOf" srcId="{800AF8C0-3B2C-49AF-B00D-FAC4D59EEE44}" destId="{BE8B5CAC-EBDE-D340-838F-D044614D806B}" srcOrd="0" destOrd="0" presId="urn:microsoft.com/office/officeart/2005/8/layout/vList2"/>
    <dgm:cxn modelId="{AFAADC6E-927C-E849-9B1F-CB921622E1D2}" type="presOf" srcId="{8A32AB47-B57F-4A21-9CDA-35A1FB0CF257}" destId="{79DE7836-A8A0-AB40-A58F-0580628BF54B}" srcOrd="0" destOrd="0" presId="urn:microsoft.com/office/officeart/2005/8/layout/vList2"/>
    <dgm:cxn modelId="{ABFA3F86-631E-47D7-84A7-C2C46D76B52E}" srcId="{8A32AB47-B57F-4A21-9CDA-35A1FB0CF257}" destId="{01A79C8A-6482-49EC-ABD1-CB07909640BF}" srcOrd="1" destOrd="0" parTransId="{4457B0EF-6851-418C-ADD7-3FCFC61A9081}" sibTransId="{4AB09FEB-5CED-43E7-A2DD-407811AA71AD}"/>
    <dgm:cxn modelId="{95F40797-E9FB-4A16-8264-C31202A6BDC0}" srcId="{8A32AB47-B57F-4A21-9CDA-35A1FB0CF257}" destId="{C3F79815-6551-4D94-B76C-960AAD0D6647}" srcOrd="2" destOrd="0" parTransId="{94ABBFCD-948C-460C-9508-BA992579461B}" sibTransId="{E211CF17-69D7-43C5-944B-1CCBAD992BFE}"/>
    <dgm:cxn modelId="{0DCD9899-9463-124B-9700-7D7072827F3B}" type="presOf" srcId="{48378A9D-D257-42C3-BCF7-E94F1F4A6496}" destId="{06E3E7BF-1D44-6E4D-BD01-0ABFAB29F95A}" srcOrd="0" destOrd="0" presId="urn:microsoft.com/office/officeart/2005/8/layout/vList2"/>
    <dgm:cxn modelId="{200E29A1-4841-498E-88C9-1E65CF7F3FE8}" srcId="{8A32AB47-B57F-4A21-9CDA-35A1FB0CF257}" destId="{C6D573C7-7CEA-4333-84FB-A1E5D982B73C}" srcOrd="4" destOrd="0" parTransId="{517942E5-59BA-4F64-AF85-F21D4089D9E1}" sibTransId="{35FB6BCB-8970-4B10-815D-7F2DA428D6D9}"/>
    <dgm:cxn modelId="{29A21FC0-6ECB-40C7-A6B7-FB6C6188F988}" srcId="{8A32AB47-B57F-4A21-9CDA-35A1FB0CF257}" destId="{48378A9D-D257-42C3-BCF7-E94F1F4A6496}" srcOrd="0" destOrd="0" parTransId="{1C895BA7-77E3-4B69-95AD-09F1C83A4858}" sibTransId="{641C7ECB-823C-40DD-A077-1A371EA3772D}"/>
    <dgm:cxn modelId="{F775F2F4-B2EB-DF4B-8EA2-727A91A3DFA7}" type="presOf" srcId="{C3F79815-6551-4D94-B76C-960AAD0D6647}" destId="{D663B9D6-0AD8-3A44-ABE8-D4ECBF5AFDC4}" srcOrd="0" destOrd="0" presId="urn:microsoft.com/office/officeart/2005/8/layout/vList2"/>
    <dgm:cxn modelId="{0BC9F1D1-8177-304C-9DEF-4EA98FE4B14B}" type="presParOf" srcId="{79DE7836-A8A0-AB40-A58F-0580628BF54B}" destId="{06E3E7BF-1D44-6E4D-BD01-0ABFAB29F95A}" srcOrd="0" destOrd="0" presId="urn:microsoft.com/office/officeart/2005/8/layout/vList2"/>
    <dgm:cxn modelId="{C1514EB6-A7FA-794F-AA8E-5E632A92A00A}" type="presParOf" srcId="{79DE7836-A8A0-AB40-A58F-0580628BF54B}" destId="{0456FE3C-12F6-2A4E-BA51-8DE0509BA00C}" srcOrd="1" destOrd="0" presId="urn:microsoft.com/office/officeart/2005/8/layout/vList2"/>
    <dgm:cxn modelId="{7849CF41-57EC-4D4B-B077-41C479AA8A02}" type="presParOf" srcId="{79DE7836-A8A0-AB40-A58F-0580628BF54B}" destId="{1B3DE4FF-A875-DD4B-A43C-DD6A605B775A}" srcOrd="2" destOrd="0" presId="urn:microsoft.com/office/officeart/2005/8/layout/vList2"/>
    <dgm:cxn modelId="{24B5D4E8-45F5-6042-995E-026C733396EF}" type="presParOf" srcId="{79DE7836-A8A0-AB40-A58F-0580628BF54B}" destId="{8CE01C9D-A313-F84F-8FBA-B2DE411FA9E1}" srcOrd="3" destOrd="0" presId="urn:microsoft.com/office/officeart/2005/8/layout/vList2"/>
    <dgm:cxn modelId="{34560D4D-C06B-AB4D-B3CB-0A9599055841}" type="presParOf" srcId="{79DE7836-A8A0-AB40-A58F-0580628BF54B}" destId="{D663B9D6-0AD8-3A44-ABE8-D4ECBF5AFDC4}" srcOrd="4" destOrd="0" presId="urn:microsoft.com/office/officeart/2005/8/layout/vList2"/>
    <dgm:cxn modelId="{A17CB74B-6883-3D4C-94F1-1D755AED32D1}" type="presParOf" srcId="{79DE7836-A8A0-AB40-A58F-0580628BF54B}" destId="{7553AF39-C101-4748-9F4F-DF6A8001840F}" srcOrd="5" destOrd="0" presId="urn:microsoft.com/office/officeart/2005/8/layout/vList2"/>
    <dgm:cxn modelId="{E17D8020-0E11-4242-8663-5E62B3324D08}" type="presParOf" srcId="{79DE7836-A8A0-AB40-A58F-0580628BF54B}" destId="{BE8B5CAC-EBDE-D340-838F-D044614D806B}" srcOrd="6" destOrd="0" presId="urn:microsoft.com/office/officeart/2005/8/layout/vList2"/>
    <dgm:cxn modelId="{79FDD181-CABE-5F49-9CBA-CE2FD68078A6}" type="presParOf" srcId="{79DE7836-A8A0-AB40-A58F-0580628BF54B}" destId="{BE82FBA0-3C15-624E-946A-AF6E7FBAC375}" srcOrd="7" destOrd="0" presId="urn:microsoft.com/office/officeart/2005/8/layout/vList2"/>
    <dgm:cxn modelId="{70D73BB5-2BC0-6A46-8479-03367F38E912}" type="presParOf" srcId="{79DE7836-A8A0-AB40-A58F-0580628BF54B}" destId="{7C1EFD1D-9A07-A64F-8893-F866309EACC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CC2BEB-81D7-43DC-86DB-CE12B3A31FEC}"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D62D56BA-9FA5-4C1E-8E6C-9C2F6454AEFC}">
      <dgm:prSet/>
      <dgm:spPr/>
      <dgm:t>
        <a:bodyPr/>
        <a:lstStyle/>
        <a:p>
          <a:pPr>
            <a:lnSpc>
              <a:spcPct val="100000"/>
            </a:lnSpc>
          </a:pPr>
          <a:r>
            <a:rPr lang="en-US" b="1" dirty="0"/>
            <a:t>Requirement Change:</a:t>
          </a:r>
          <a:r>
            <a:rPr lang="en-US" dirty="0"/>
            <a:t> If a requirement changes mid-development, such as a new feature request or a clarification needed from stakeholders, it would typically disrupt the established sequence of phases.</a:t>
          </a:r>
        </a:p>
      </dgm:t>
    </dgm:pt>
    <dgm:pt modelId="{84CE9878-2E1E-4D60-BA49-18A2F87FD130}" type="parTrans" cxnId="{C68DD429-E605-4182-8C2D-80966015C39C}">
      <dgm:prSet/>
      <dgm:spPr/>
      <dgm:t>
        <a:bodyPr/>
        <a:lstStyle/>
        <a:p>
          <a:endParaRPr lang="en-US"/>
        </a:p>
      </dgm:t>
    </dgm:pt>
    <dgm:pt modelId="{0EC42D05-9016-4772-A9ED-6F8CDBF652D0}" type="sibTrans" cxnId="{C68DD429-E605-4182-8C2D-80966015C39C}">
      <dgm:prSet/>
      <dgm:spPr/>
      <dgm:t>
        <a:bodyPr/>
        <a:lstStyle/>
        <a:p>
          <a:endParaRPr lang="en-US"/>
        </a:p>
      </dgm:t>
    </dgm:pt>
    <dgm:pt modelId="{68A90A2A-EE52-4B57-B49B-77F08765A0F4}">
      <dgm:prSet/>
      <dgm:spPr/>
      <dgm:t>
        <a:bodyPr/>
        <a:lstStyle/>
        <a:p>
          <a:pPr>
            <a:lnSpc>
              <a:spcPct val="100000"/>
            </a:lnSpc>
          </a:pPr>
          <a:r>
            <a:rPr lang="en-US" b="1"/>
            <a:t>Impact on Development:</a:t>
          </a:r>
          <a:r>
            <a:rPr lang="en-US"/>
            <a:t> In Waterfall, requirements are defined upfront during the initial phase (Requirements Gathering). Any changes post this phase often necessitate revisiting earlier stages.</a:t>
          </a:r>
        </a:p>
      </dgm:t>
    </dgm:pt>
    <dgm:pt modelId="{CA6D5B7B-EF3A-4CE0-A0FD-4C69F82B918E}" type="parTrans" cxnId="{6CD5DF21-7641-4A37-B4DE-0C2ACE9C91BF}">
      <dgm:prSet/>
      <dgm:spPr/>
      <dgm:t>
        <a:bodyPr/>
        <a:lstStyle/>
        <a:p>
          <a:endParaRPr lang="en-US"/>
        </a:p>
      </dgm:t>
    </dgm:pt>
    <dgm:pt modelId="{D1914EA2-1DD3-4B09-A962-D9F8E38C6393}" type="sibTrans" cxnId="{6CD5DF21-7641-4A37-B4DE-0C2ACE9C91BF}">
      <dgm:prSet/>
      <dgm:spPr/>
      <dgm:t>
        <a:bodyPr/>
        <a:lstStyle/>
        <a:p>
          <a:endParaRPr lang="en-US"/>
        </a:p>
      </dgm:t>
    </dgm:pt>
    <dgm:pt modelId="{7DCF1465-9C9D-B34C-9E47-8011B73461B3}">
      <dgm:prSet/>
      <dgm:spPr/>
      <dgm:t>
        <a:bodyPr/>
        <a:lstStyle/>
        <a:p>
          <a:pPr>
            <a:lnSpc>
              <a:spcPct val="100000"/>
            </a:lnSpc>
          </a:pPr>
          <a:r>
            <a:rPr lang="en-US" b="1" dirty="0"/>
            <a:t>Process: </a:t>
          </a:r>
          <a:r>
            <a:rPr lang="en-US" dirty="0"/>
            <a:t>The change would first require a formal change request. After approval, the impacted designs would need adjustment. Next, developers would implement the new requirements. </a:t>
          </a:r>
          <a:r>
            <a:rPr lang="en-US" b="1" dirty="0"/>
            <a:t> </a:t>
          </a:r>
          <a:endParaRPr lang="en-US" dirty="0"/>
        </a:p>
      </dgm:t>
    </dgm:pt>
    <dgm:pt modelId="{FEBFB082-478D-F549-B5DD-509225510F39}" type="parTrans" cxnId="{CF88F3FA-F068-9C42-BAC6-39FAF9644433}">
      <dgm:prSet/>
      <dgm:spPr/>
      <dgm:t>
        <a:bodyPr/>
        <a:lstStyle/>
        <a:p>
          <a:endParaRPr lang="en-US"/>
        </a:p>
      </dgm:t>
    </dgm:pt>
    <dgm:pt modelId="{4E8A7020-E7B7-064F-A691-4DF4E54E51DB}" type="sibTrans" cxnId="{CF88F3FA-F068-9C42-BAC6-39FAF9644433}">
      <dgm:prSet/>
      <dgm:spPr/>
      <dgm:t>
        <a:bodyPr/>
        <a:lstStyle/>
        <a:p>
          <a:endParaRPr lang="en-US"/>
        </a:p>
      </dgm:t>
    </dgm:pt>
    <dgm:pt modelId="{6FFD1ABF-CA97-4D27-9B2F-7E481A663345}" type="pres">
      <dgm:prSet presAssocID="{0FCC2BEB-81D7-43DC-86DB-CE12B3A31FEC}" presName="root" presStyleCnt="0">
        <dgm:presLayoutVars>
          <dgm:dir/>
          <dgm:resizeHandles val="exact"/>
        </dgm:presLayoutVars>
      </dgm:prSet>
      <dgm:spPr/>
    </dgm:pt>
    <dgm:pt modelId="{D9F62B93-8D9D-4574-B427-BA4AD20FBB67}" type="pres">
      <dgm:prSet presAssocID="{D62D56BA-9FA5-4C1E-8E6C-9C2F6454AEFC}" presName="compNode" presStyleCnt="0"/>
      <dgm:spPr/>
    </dgm:pt>
    <dgm:pt modelId="{238EFC3F-D895-4A52-9A69-D27A94D7456F}" type="pres">
      <dgm:prSet presAssocID="{D62D56BA-9FA5-4C1E-8E6C-9C2F6454AEFC}" presName="bgRect" presStyleLbl="bgShp" presStyleIdx="0" presStyleCnt="3" custLinFactNeighborX="522" custLinFactNeighborY="6648"/>
      <dgm:spPr/>
    </dgm:pt>
    <dgm:pt modelId="{F80CBDE0-AE41-4059-8E6C-2387B22BF603}" type="pres">
      <dgm:prSet presAssocID="{D62D56BA-9FA5-4C1E-8E6C-9C2F6454AE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0AEC885B-A1DA-4028-82E3-202BE1430F95}" type="pres">
      <dgm:prSet presAssocID="{D62D56BA-9FA5-4C1E-8E6C-9C2F6454AEFC}" presName="spaceRect" presStyleCnt="0"/>
      <dgm:spPr/>
    </dgm:pt>
    <dgm:pt modelId="{5B0F4C4E-0918-4E40-984D-3EBE06E55D3B}" type="pres">
      <dgm:prSet presAssocID="{D62D56BA-9FA5-4C1E-8E6C-9C2F6454AEFC}" presName="parTx" presStyleLbl="revTx" presStyleIdx="0" presStyleCnt="3">
        <dgm:presLayoutVars>
          <dgm:chMax val="0"/>
          <dgm:chPref val="0"/>
        </dgm:presLayoutVars>
      </dgm:prSet>
      <dgm:spPr/>
    </dgm:pt>
    <dgm:pt modelId="{8AEBD1BE-B83A-4876-99A8-60E0FBCB627A}" type="pres">
      <dgm:prSet presAssocID="{0EC42D05-9016-4772-A9ED-6F8CDBF652D0}" presName="sibTrans" presStyleCnt="0"/>
      <dgm:spPr/>
    </dgm:pt>
    <dgm:pt modelId="{B277E1C3-9A55-4753-96CC-AA8C8146BDA5}" type="pres">
      <dgm:prSet presAssocID="{68A90A2A-EE52-4B57-B49B-77F08765A0F4}" presName="compNode" presStyleCnt="0"/>
      <dgm:spPr/>
    </dgm:pt>
    <dgm:pt modelId="{50B720C9-1CA7-4B69-84F3-FC26CE0AD1C0}" type="pres">
      <dgm:prSet presAssocID="{68A90A2A-EE52-4B57-B49B-77F08765A0F4}" presName="bgRect" presStyleLbl="bgShp" presStyleIdx="1" presStyleCnt="3"/>
      <dgm:spPr/>
    </dgm:pt>
    <dgm:pt modelId="{0A44F833-F53D-4D83-968E-919CE3DD553B}" type="pres">
      <dgm:prSet presAssocID="{68A90A2A-EE52-4B57-B49B-77F08765A0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terfall scene"/>
        </a:ext>
      </dgm:extLst>
    </dgm:pt>
    <dgm:pt modelId="{90D1AD32-8B4A-4C9F-8033-F9D56C694C87}" type="pres">
      <dgm:prSet presAssocID="{68A90A2A-EE52-4B57-B49B-77F08765A0F4}" presName="spaceRect" presStyleCnt="0"/>
      <dgm:spPr/>
    </dgm:pt>
    <dgm:pt modelId="{6ED0881E-B22E-4D64-9B8E-D073DE427C4E}" type="pres">
      <dgm:prSet presAssocID="{68A90A2A-EE52-4B57-B49B-77F08765A0F4}" presName="parTx" presStyleLbl="revTx" presStyleIdx="1" presStyleCnt="3">
        <dgm:presLayoutVars>
          <dgm:chMax val="0"/>
          <dgm:chPref val="0"/>
        </dgm:presLayoutVars>
      </dgm:prSet>
      <dgm:spPr/>
    </dgm:pt>
    <dgm:pt modelId="{CE18B8B5-FE33-42AE-810D-252D4AD5F1C8}" type="pres">
      <dgm:prSet presAssocID="{D1914EA2-1DD3-4B09-A962-D9F8E38C6393}" presName="sibTrans" presStyleCnt="0"/>
      <dgm:spPr/>
    </dgm:pt>
    <dgm:pt modelId="{49A13007-CB74-4CCF-8663-7C20720566BA}" type="pres">
      <dgm:prSet presAssocID="{7DCF1465-9C9D-B34C-9E47-8011B73461B3}" presName="compNode" presStyleCnt="0"/>
      <dgm:spPr/>
    </dgm:pt>
    <dgm:pt modelId="{ABDD17C5-4BAE-4A0C-B7D5-0FB19992D812}" type="pres">
      <dgm:prSet presAssocID="{7DCF1465-9C9D-B34C-9E47-8011B73461B3}" presName="bgRect" presStyleLbl="bgShp" presStyleIdx="2" presStyleCnt="3" custLinFactNeighborY="16727"/>
      <dgm:spPr/>
    </dgm:pt>
    <dgm:pt modelId="{04B065BB-2D63-4A5F-916D-4DCC9B04CB96}" type="pres">
      <dgm:prSet presAssocID="{7DCF1465-9C9D-B34C-9E47-8011B73461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orkflow"/>
        </a:ext>
      </dgm:extLst>
    </dgm:pt>
    <dgm:pt modelId="{FEBB0BDD-830A-46DB-83DD-CC79B73C0194}" type="pres">
      <dgm:prSet presAssocID="{7DCF1465-9C9D-B34C-9E47-8011B73461B3}" presName="spaceRect" presStyleCnt="0"/>
      <dgm:spPr/>
    </dgm:pt>
    <dgm:pt modelId="{4001E127-0AF7-4C7B-8FC5-BEB50A1AE41C}" type="pres">
      <dgm:prSet presAssocID="{7DCF1465-9C9D-B34C-9E47-8011B73461B3}" presName="parTx" presStyleLbl="revTx" presStyleIdx="2" presStyleCnt="3">
        <dgm:presLayoutVars>
          <dgm:chMax val="0"/>
          <dgm:chPref val="0"/>
        </dgm:presLayoutVars>
      </dgm:prSet>
      <dgm:spPr/>
    </dgm:pt>
  </dgm:ptLst>
  <dgm:cxnLst>
    <dgm:cxn modelId="{6CD5DF21-7641-4A37-B4DE-0C2ACE9C91BF}" srcId="{0FCC2BEB-81D7-43DC-86DB-CE12B3A31FEC}" destId="{68A90A2A-EE52-4B57-B49B-77F08765A0F4}" srcOrd="1" destOrd="0" parTransId="{CA6D5B7B-EF3A-4CE0-A0FD-4C69F82B918E}" sibTransId="{D1914EA2-1DD3-4B09-A962-D9F8E38C6393}"/>
    <dgm:cxn modelId="{F7568F24-BC27-7E48-A928-98EB45C68CA3}" type="presOf" srcId="{7DCF1465-9C9D-B34C-9E47-8011B73461B3}" destId="{4001E127-0AF7-4C7B-8FC5-BEB50A1AE41C}" srcOrd="0" destOrd="0" presId="urn:microsoft.com/office/officeart/2018/2/layout/IconVerticalSolidList"/>
    <dgm:cxn modelId="{C68DD429-E605-4182-8C2D-80966015C39C}" srcId="{0FCC2BEB-81D7-43DC-86DB-CE12B3A31FEC}" destId="{D62D56BA-9FA5-4C1E-8E6C-9C2F6454AEFC}" srcOrd="0" destOrd="0" parTransId="{84CE9878-2E1E-4D60-BA49-18A2F87FD130}" sibTransId="{0EC42D05-9016-4772-A9ED-6F8CDBF652D0}"/>
    <dgm:cxn modelId="{869EF53D-A16E-3946-ADDE-CD606B353344}" type="presOf" srcId="{68A90A2A-EE52-4B57-B49B-77F08765A0F4}" destId="{6ED0881E-B22E-4D64-9B8E-D073DE427C4E}" srcOrd="0" destOrd="0" presId="urn:microsoft.com/office/officeart/2018/2/layout/IconVerticalSolidList"/>
    <dgm:cxn modelId="{D83E576E-7686-394D-A6BB-B701721F704F}" type="presOf" srcId="{D62D56BA-9FA5-4C1E-8E6C-9C2F6454AEFC}" destId="{5B0F4C4E-0918-4E40-984D-3EBE06E55D3B}" srcOrd="0" destOrd="0" presId="urn:microsoft.com/office/officeart/2018/2/layout/IconVerticalSolidList"/>
    <dgm:cxn modelId="{CF88F3FA-F068-9C42-BAC6-39FAF9644433}" srcId="{0FCC2BEB-81D7-43DC-86DB-CE12B3A31FEC}" destId="{7DCF1465-9C9D-B34C-9E47-8011B73461B3}" srcOrd="2" destOrd="0" parTransId="{FEBFB082-478D-F549-B5DD-509225510F39}" sibTransId="{4E8A7020-E7B7-064F-A691-4DF4E54E51DB}"/>
    <dgm:cxn modelId="{2774F0FD-9B92-0C44-BB75-0F6C86A00A50}" type="presOf" srcId="{0FCC2BEB-81D7-43DC-86DB-CE12B3A31FEC}" destId="{6FFD1ABF-CA97-4D27-9B2F-7E481A663345}" srcOrd="0" destOrd="0" presId="urn:microsoft.com/office/officeart/2018/2/layout/IconVerticalSolidList"/>
    <dgm:cxn modelId="{2E0D4C77-EBBC-0F4B-A4E3-0979951F7448}" type="presParOf" srcId="{6FFD1ABF-CA97-4D27-9B2F-7E481A663345}" destId="{D9F62B93-8D9D-4574-B427-BA4AD20FBB67}" srcOrd="0" destOrd="0" presId="urn:microsoft.com/office/officeart/2018/2/layout/IconVerticalSolidList"/>
    <dgm:cxn modelId="{297C70CC-C081-324A-8F86-19CEB53613CF}" type="presParOf" srcId="{D9F62B93-8D9D-4574-B427-BA4AD20FBB67}" destId="{238EFC3F-D895-4A52-9A69-D27A94D7456F}" srcOrd="0" destOrd="0" presId="urn:microsoft.com/office/officeart/2018/2/layout/IconVerticalSolidList"/>
    <dgm:cxn modelId="{35267132-5352-5B40-81DC-3B1A84027F95}" type="presParOf" srcId="{D9F62B93-8D9D-4574-B427-BA4AD20FBB67}" destId="{F80CBDE0-AE41-4059-8E6C-2387B22BF603}" srcOrd="1" destOrd="0" presId="urn:microsoft.com/office/officeart/2018/2/layout/IconVerticalSolidList"/>
    <dgm:cxn modelId="{9E16EFE7-2D43-B74C-B281-F60E3C30FC54}" type="presParOf" srcId="{D9F62B93-8D9D-4574-B427-BA4AD20FBB67}" destId="{0AEC885B-A1DA-4028-82E3-202BE1430F95}" srcOrd="2" destOrd="0" presId="urn:microsoft.com/office/officeart/2018/2/layout/IconVerticalSolidList"/>
    <dgm:cxn modelId="{DA382781-E7DF-5045-B836-57D9F3353CC1}" type="presParOf" srcId="{D9F62B93-8D9D-4574-B427-BA4AD20FBB67}" destId="{5B0F4C4E-0918-4E40-984D-3EBE06E55D3B}" srcOrd="3" destOrd="0" presId="urn:microsoft.com/office/officeart/2018/2/layout/IconVerticalSolidList"/>
    <dgm:cxn modelId="{82431E21-75BA-AC4C-BDA8-1C4C4C1EC7BB}" type="presParOf" srcId="{6FFD1ABF-CA97-4D27-9B2F-7E481A663345}" destId="{8AEBD1BE-B83A-4876-99A8-60E0FBCB627A}" srcOrd="1" destOrd="0" presId="urn:microsoft.com/office/officeart/2018/2/layout/IconVerticalSolidList"/>
    <dgm:cxn modelId="{0BF33319-14A3-8047-BDD9-33F2220EF564}" type="presParOf" srcId="{6FFD1ABF-CA97-4D27-9B2F-7E481A663345}" destId="{B277E1C3-9A55-4753-96CC-AA8C8146BDA5}" srcOrd="2" destOrd="0" presId="urn:microsoft.com/office/officeart/2018/2/layout/IconVerticalSolidList"/>
    <dgm:cxn modelId="{7784DBA1-73B1-F24A-9E5C-6DBD3D69B89E}" type="presParOf" srcId="{B277E1C3-9A55-4753-96CC-AA8C8146BDA5}" destId="{50B720C9-1CA7-4B69-84F3-FC26CE0AD1C0}" srcOrd="0" destOrd="0" presId="urn:microsoft.com/office/officeart/2018/2/layout/IconVerticalSolidList"/>
    <dgm:cxn modelId="{EE933CF3-9A1B-C34A-B04F-26B9CF9508C1}" type="presParOf" srcId="{B277E1C3-9A55-4753-96CC-AA8C8146BDA5}" destId="{0A44F833-F53D-4D83-968E-919CE3DD553B}" srcOrd="1" destOrd="0" presId="urn:microsoft.com/office/officeart/2018/2/layout/IconVerticalSolidList"/>
    <dgm:cxn modelId="{12D520C2-FC11-AE4E-8BD5-65461E377863}" type="presParOf" srcId="{B277E1C3-9A55-4753-96CC-AA8C8146BDA5}" destId="{90D1AD32-8B4A-4C9F-8033-F9D56C694C87}" srcOrd="2" destOrd="0" presId="urn:microsoft.com/office/officeart/2018/2/layout/IconVerticalSolidList"/>
    <dgm:cxn modelId="{63D401D4-EBB7-024D-B08B-1A389EE3B52B}" type="presParOf" srcId="{B277E1C3-9A55-4753-96CC-AA8C8146BDA5}" destId="{6ED0881E-B22E-4D64-9B8E-D073DE427C4E}" srcOrd="3" destOrd="0" presId="urn:microsoft.com/office/officeart/2018/2/layout/IconVerticalSolidList"/>
    <dgm:cxn modelId="{4CDA211A-1D4E-634D-836E-45AF0978B531}" type="presParOf" srcId="{6FFD1ABF-CA97-4D27-9B2F-7E481A663345}" destId="{CE18B8B5-FE33-42AE-810D-252D4AD5F1C8}" srcOrd="3" destOrd="0" presId="urn:microsoft.com/office/officeart/2018/2/layout/IconVerticalSolidList"/>
    <dgm:cxn modelId="{8AC303B3-04AF-4049-B922-10C0FC728BC9}" type="presParOf" srcId="{6FFD1ABF-CA97-4D27-9B2F-7E481A663345}" destId="{49A13007-CB74-4CCF-8663-7C20720566BA}" srcOrd="4" destOrd="0" presId="urn:microsoft.com/office/officeart/2018/2/layout/IconVerticalSolidList"/>
    <dgm:cxn modelId="{E5DED64E-78F1-CC4C-9471-F428CECEE663}" type="presParOf" srcId="{49A13007-CB74-4CCF-8663-7C20720566BA}" destId="{ABDD17C5-4BAE-4A0C-B7D5-0FB19992D812}" srcOrd="0" destOrd="0" presId="urn:microsoft.com/office/officeart/2018/2/layout/IconVerticalSolidList"/>
    <dgm:cxn modelId="{669F5B1F-E43F-7241-A76D-4BD5FD8F6FAC}" type="presParOf" srcId="{49A13007-CB74-4CCF-8663-7C20720566BA}" destId="{04B065BB-2D63-4A5F-916D-4DCC9B04CB96}" srcOrd="1" destOrd="0" presId="urn:microsoft.com/office/officeart/2018/2/layout/IconVerticalSolidList"/>
    <dgm:cxn modelId="{CE8FE0B4-ED9A-B64D-BE94-2561C8B1F57F}" type="presParOf" srcId="{49A13007-CB74-4CCF-8663-7C20720566BA}" destId="{FEBB0BDD-830A-46DB-83DD-CC79B73C0194}" srcOrd="2" destOrd="0" presId="urn:microsoft.com/office/officeart/2018/2/layout/IconVerticalSolidList"/>
    <dgm:cxn modelId="{F58CAD79-787F-4C44-80EA-C629D6B5809D}" type="presParOf" srcId="{49A13007-CB74-4CCF-8663-7C20720566BA}" destId="{4001E127-0AF7-4C7B-8FC5-BEB50A1AE41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89016-DDAD-4419-A5D7-EE6917BC5E85}">
      <dsp:nvSpPr>
        <dsp:cNvPr id="0" name=""/>
        <dsp:cNvSpPr/>
      </dsp:nvSpPr>
      <dsp:spPr>
        <a:xfrm>
          <a:off x="0" y="531"/>
          <a:ext cx="1065911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978AC6-2D7F-4BE6-9F46-43047BFE57D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3FB346-065A-49DA-9276-4F02DAD14655}">
      <dsp:nvSpPr>
        <dsp:cNvPr id="0" name=""/>
        <dsp:cNvSpPr/>
      </dsp:nvSpPr>
      <dsp:spPr>
        <a:xfrm>
          <a:off x="1435590" y="531"/>
          <a:ext cx="922351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b="1" kern="1200"/>
            <a:t>Product Owner: </a:t>
          </a:r>
          <a:r>
            <a:rPr lang="en-US" sz="1800" kern="1200"/>
            <a:t>The Product Owner is crucial in a Scrum team for defining and prioritizing the product backlog, representing stakeholder needs, and ensuring the team delivers valuable, aligned outcomes with each sprint.</a:t>
          </a:r>
        </a:p>
      </dsp:txBody>
      <dsp:txXfrm>
        <a:off x="1435590" y="531"/>
        <a:ext cx="9223519" cy="1242935"/>
      </dsp:txXfrm>
    </dsp:sp>
    <dsp:sp modelId="{CD73F586-4CD1-480D-BBCB-B89EBE3D3EB2}">
      <dsp:nvSpPr>
        <dsp:cNvPr id="0" name=""/>
        <dsp:cNvSpPr/>
      </dsp:nvSpPr>
      <dsp:spPr>
        <a:xfrm>
          <a:off x="0" y="1554201"/>
          <a:ext cx="1065911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9E1EF7-1E3B-4263-9E06-B750B03DF4A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3FB0F3-3488-4164-8BDE-F3377E56479A}">
      <dsp:nvSpPr>
        <dsp:cNvPr id="0" name=""/>
        <dsp:cNvSpPr/>
      </dsp:nvSpPr>
      <dsp:spPr>
        <a:xfrm>
          <a:off x="1435590" y="1554201"/>
          <a:ext cx="922351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b="1" kern="1200"/>
            <a:t>Scrum Master: </a:t>
          </a:r>
          <a:r>
            <a:rPr lang="en-US" sz="1800" kern="1200"/>
            <a:t>A Scrum Master removes obstacles that hinder the team's productivity, coaches team members in self-management and cross-functionality, and ensures adherence to Scrum principles and practices, ultimately fostering a collaborative and efficient work environment.</a:t>
          </a:r>
        </a:p>
      </dsp:txBody>
      <dsp:txXfrm>
        <a:off x="1435590" y="1554201"/>
        <a:ext cx="9223519" cy="1242935"/>
      </dsp:txXfrm>
    </dsp:sp>
    <dsp:sp modelId="{147DEB29-686D-4D8B-B83E-D6AACB61D2FF}">
      <dsp:nvSpPr>
        <dsp:cNvPr id="0" name=""/>
        <dsp:cNvSpPr/>
      </dsp:nvSpPr>
      <dsp:spPr>
        <a:xfrm>
          <a:off x="0" y="3107870"/>
          <a:ext cx="1065911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00930-87AC-48B6-8A2C-ADA7EC6A6F2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FF865-D53F-4F23-947F-89EBB6ADA12E}">
      <dsp:nvSpPr>
        <dsp:cNvPr id="0" name=""/>
        <dsp:cNvSpPr/>
      </dsp:nvSpPr>
      <dsp:spPr>
        <a:xfrm>
          <a:off x="1435590" y="3107870"/>
          <a:ext cx="922351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b="1" kern="1200"/>
            <a:t>Developer: </a:t>
          </a:r>
          <a:r>
            <a:rPr lang="en-US" sz="1800" kern="1200"/>
            <a:t>Developers are essential in a Scrum team as they convert product backlog items into functional software, leveraging technical expertise and collaboration to deliver high-quality, valuable increments during each sprint.</a:t>
          </a:r>
        </a:p>
      </dsp:txBody>
      <dsp:txXfrm>
        <a:off x="1435590" y="3107870"/>
        <a:ext cx="922351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3E7BF-1D44-6E4D-BD01-0ABFAB29F95A}">
      <dsp:nvSpPr>
        <dsp:cNvPr id="0" name=""/>
        <dsp:cNvSpPr/>
      </dsp:nvSpPr>
      <dsp:spPr>
        <a:xfrm>
          <a:off x="0" y="45224"/>
          <a:ext cx="5414924" cy="842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tx1"/>
              </a:solidFill>
              <a:latin typeface="+mj-lt"/>
            </a:rPr>
            <a:t>Concept/Inception</a:t>
          </a:r>
          <a:r>
            <a:rPr lang="en-US" sz="1100" kern="1200" dirty="0">
              <a:solidFill>
                <a:schemeClr val="tx1"/>
              </a:solidFill>
              <a:latin typeface="+mj-lt"/>
            </a:rPr>
            <a:t>: </a:t>
          </a:r>
          <a:r>
            <a:rPr lang="en-US" sz="1100" kern="1200" dirty="0">
              <a:latin typeface="+mj-lt"/>
            </a:rPr>
            <a:t>This phase involves brainstorming and initial exploration of the product concept or requirements. It encompasses defining the scope, high-level objectives, and initial stakeholders' needs.</a:t>
          </a:r>
        </a:p>
      </dsp:txBody>
      <dsp:txXfrm>
        <a:off x="41123" y="86347"/>
        <a:ext cx="5332678" cy="760154"/>
      </dsp:txXfrm>
    </dsp:sp>
    <dsp:sp modelId="{1B3DE4FF-A875-DD4B-A43C-DD6A605B775A}">
      <dsp:nvSpPr>
        <dsp:cNvPr id="0" name=""/>
        <dsp:cNvSpPr/>
      </dsp:nvSpPr>
      <dsp:spPr>
        <a:xfrm>
          <a:off x="0" y="1017224"/>
          <a:ext cx="5414924" cy="842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tx1"/>
              </a:solidFill>
              <a:latin typeface="+mj-lt"/>
            </a:rPr>
            <a:t>Iteration: </a:t>
          </a:r>
          <a:r>
            <a:rPr lang="en-US" sz="1100" kern="1200" dirty="0">
              <a:latin typeface="+mj-lt"/>
            </a:rPr>
            <a:t>In Agile, iterations refer to the repeating cycles known as sprints, during which development and testing take place. Each iteration typically yields a potentially shippable increment of the product. </a:t>
          </a:r>
        </a:p>
      </dsp:txBody>
      <dsp:txXfrm>
        <a:off x="41123" y="1058347"/>
        <a:ext cx="5332678" cy="760154"/>
      </dsp:txXfrm>
    </dsp:sp>
    <dsp:sp modelId="{D663B9D6-0AD8-3A44-ABE8-D4ECBF5AFDC4}">
      <dsp:nvSpPr>
        <dsp:cNvPr id="0" name=""/>
        <dsp:cNvSpPr/>
      </dsp:nvSpPr>
      <dsp:spPr>
        <a:xfrm>
          <a:off x="0" y="1989224"/>
          <a:ext cx="5414924" cy="842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tx1"/>
              </a:solidFill>
              <a:latin typeface="+mj-lt"/>
            </a:rPr>
            <a:t>Release: </a:t>
          </a:r>
          <a:r>
            <a:rPr lang="en-US" sz="1100" kern="1200" dirty="0">
              <a:latin typeface="+mj-lt"/>
            </a:rPr>
            <a:t>This phase involves making the product increment available to users or stakeholders. Releases in Agile are frequent and aim to deliver value incrementally rather than waiting for a large, final release. </a:t>
          </a:r>
        </a:p>
      </dsp:txBody>
      <dsp:txXfrm>
        <a:off x="41123" y="2030347"/>
        <a:ext cx="5332678" cy="760154"/>
      </dsp:txXfrm>
    </dsp:sp>
    <dsp:sp modelId="{BE8B5CAC-EBDE-D340-838F-D044614D806B}">
      <dsp:nvSpPr>
        <dsp:cNvPr id="0" name=""/>
        <dsp:cNvSpPr/>
      </dsp:nvSpPr>
      <dsp:spPr>
        <a:xfrm>
          <a:off x="0" y="2961224"/>
          <a:ext cx="5414924" cy="842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tx1"/>
              </a:solidFill>
              <a:latin typeface="+mj-lt"/>
            </a:rPr>
            <a:t>Maintenance: </a:t>
          </a:r>
          <a:r>
            <a:rPr lang="en-US" sz="1100" kern="1200" dirty="0">
              <a:latin typeface="+mj-lt"/>
            </a:rPr>
            <a:t>After the product is released, it undergoes maintenance to fix bugs, address user feedback, and make improvements based on ongoing needs and changes. </a:t>
          </a:r>
        </a:p>
      </dsp:txBody>
      <dsp:txXfrm>
        <a:off x="41123" y="3002347"/>
        <a:ext cx="5332678" cy="760154"/>
      </dsp:txXfrm>
    </dsp:sp>
    <dsp:sp modelId="{7C1EFD1D-9A07-A64F-8893-F866309EACC8}">
      <dsp:nvSpPr>
        <dsp:cNvPr id="0" name=""/>
        <dsp:cNvSpPr/>
      </dsp:nvSpPr>
      <dsp:spPr>
        <a:xfrm>
          <a:off x="0" y="3933224"/>
          <a:ext cx="5414924" cy="842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tx1"/>
              </a:solidFill>
              <a:latin typeface="+mj-lt"/>
            </a:rPr>
            <a:t>Retirement: </a:t>
          </a:r>
          <a:r>
            <a:rPr lang="en-US" sz="1100" kern="1200" dirty="0">
              <a:latin typeface="+mj-lt"/>
            </a:rPr>
            <a:t>Eventually, a product may reach the end of its lifecycle, at which point it is no longer actively maintained or supported. Retirement involves gracefully phasing out the product or transitioning users to newer solutions.</a:t>
          </a:r>
        </a:p>
      </dsp:txBody>
      <dsp:txXfrm>
        <a:off x="41123" y="3974347"/>
        <a:ext cx="5332678" cy="760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EFC3F-D895-4A52-9A69-D27A94D7456F}">
      <dsp:nvSpPr>
        <dsp:cNvPr id="0" name=""/>
        <dsp:cNvSpPr/>
      </dsp:nvSpPr>
      <dsp:spPr>
        <a:xfrm>
          <a:off x="0" y="84674"/>
          <a:ext cx="5882065" cy="12655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0CBDE0-AE41-4059-8E6C-2387B22BF603}">
      <dsp:nvSpPr>
        <dsp:cNvPr id="0" name=""/>
        <dsp:cNvSpPr/>
      </dsp:nvSpPr>
      <dsp:spPr>
        <a:xfrm>
          <a:off x="382827" y="285288"/>
          <a:ext cx="696049" cy="696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0F4C4E-0918-4E40-984D-3EBE06E55D3B}">
      <dsp:nvSpPr>
        <dsp:cNvPr id="0" name=""/>
        <dsp:cNvSpPr/>
      </dsp:nvSpPr>
      <dsp:spPr>
        <a:xfrm>
          <a:off x="1461703" y="540"/>
          <a:ext cx="4420361" cy="1265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937" tIns="133937" rIns="133937" bIns="133937" numCol="1" spcCol="1270" anchor="ctr" anchorCtr="0">
          <a:noAutofit/>
        </a:bodyPr>
        <a:lstStyle/>
        <a:p>
          <a:pPr marL="0" lvl="0" indent="0" algn="l" defTabSz="666750">
            <a:lnSpc>
              <a:spcPct val="100000"/>
            </a:lnSpc>
            <a:spcBef>
              <a:spcPct val="0"/>
            </a:spcBef>
            <a:spcAft>
              <a:spcPct val="35000"/>
            </a:spcAft>
            <a:buNone/>
          </a:pPr>
          <a:r>
            <a:rPr lang="en-US" sz="1500" b="1" kern="1200" dirty="0"/>
            <a:t>Requirement Change:</a:t>
          </a:r>
          <a:r>
            <a:rPr lang="en-US" sz="1500" kern="1200" dirty="0"/>
            <a:t> If a requirement changes mid-development, such as a new feature request or a clarification needed from stakeholders, it would typically disrupt the established sequence of phases.</a:t>
          </a:r>
        </a:p>
      </dsp:txBody>
      <dsp:txXfrm>
        <a:off x="1461703" y="540"/>
        <a:ext cx="4420361" cy="1265544"/>
      </dsp:txXfrm>
    </dsp:sp>
    <dsp:sp modelId="{50B720C9-1CA7-4B69-84F3-FC26CE0AD1C0}">
      <dsp:nvSpPr>
        <dsp:cNvPr id="0" name=""/>
        <dsp:cNvSpPr/>
      </dsp:nvSpPr>
      <dsp:spPr>
        <a:xfrm>
          <a:off x="0" y="1582470"/>
          <a:ext cx="5882065" cy="12655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44F833-F53D-4D83-968E-919CE3DD553B}">
      <dsp:nvSpPr>
        <dsp:cNvPr id="0" name=""/>
        <dsp:cNvSpPr/>
      </dsp:nvSpPr>
      <dsp:spPr>
        <a:xfrm>
          <a:off x="382827" y="1867218"/>
          <a:ext cx="696049" cy="696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D0881E-B22E-4D64-9B8E-D073DE427C4E}">
      <dsp:nvSpPr>
        <dsp:cNvPr id="0" name=""/>
        <dsp:cNvSpPr/>
      </dsp:nvSpPr>
      <dsp:spPr>
        <a:xfrm>
          <a:off x="1461703" y="1582470"/>
          <a:ext cx="4420361" cy="1265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937" tIns="133937" rIns="133937" bIns="133937" numCol="1" spcCol="1270" anchor="ctr" anchorCtr="0">
          <a:noAutofit/>
        </a:bodyPr>
        <a:lstStyle/>
        <a:p>
          <a:pPr marL="0" lvl="0" indent="0" algn="l" defTabSz="666750">
            <a:lnSpc>
              <a:spcPct val="100000"/>
            </a:lnSpc>
            <a:spcBef>
              <a:spcPct val="0"/>
            </a:spcBef>
            <a:spcAft>
              <a:spcPct val="35000"/>
            </a:spcAft>
            <a:buNone/>
          </a:pPr>
          <a:r>
            <a:rPr lang="en-US" sz="1500" b="1" kern="1200"/>
            <a:t>Impact on Development:</a:t>
          </a:r>
          <a:r>
            <a:rPr lang="en-US" sz="1500" kern="1200"/>
            <a:t> In Waterfall, requirements are defined upfront during the initial phase (Requirements Gathering). Any changes post this phase often necessitate revisiting earlier stages.</a:t>
          </a:r>
        </a:p>
      </dsp:txBody>
      <dsp:txXfrm>
        <a:off x="1461703" y="1582470"/>
        <a:ext cx="4420361" cy="1265544"/>
      </dsp:txXfrm>
    </dsp:sp>
    <dsp:sp modelId="{ABDD17C5-4BAE-4A0C-B7D5-0FB19992D812}">
      <dsp:nvSpPr>
        <dsp:cNvPr id="0" name=""/>
        <dsp:cNvSpPr/>
      </dsp:nvSpPr>
      <dsp:spPr>
        <a:xfrm>
          <a:off x="0" y="3164941"/>
          <a:ext cx="5882065" cy="126554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B065BB-2D63-4A5F-916D-4DCC9B04CB96}">
      <dsp:nvSpPr>
        <dsp:cNvPr id="0" name=""/>
        <dsp:cNvSpPr/>
      </dsp:nvSpPr>
      <dsp:spPr>
        <a:xfrm>
          <a:off x="382827" y="3449148"/>
          <a:ext cx="696049" cy="696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01E127-0AF7-4C7B-8FC5-BEB50A1AE41C}">
      <dsp:nvSpPr>
        <dsp:cNvPr id="0" name=""/>
        <dsp:cNvSpPr/>
      </dsp:nvSpPr>
      <dsp:spPr>
        <a:xfrm>
          <a:off x="1461703" y="3164401"/>
          <a:ext cx="4420361" cy="1265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937" tIns="133937" rIns="133937" bIns="133937" numCol="1" spcCol="1270" anchor="ctr" anchorCtr="0">
          <a:noAutofit/>
        </a:bodyPr>
        <a:lstStyle/>
        <a:p>
          <a:pPr marL="0" lvl="0" indent="0" algn="l" defTabSz="666750">
            <a:lnSpc>
              <a:spcPct val="100000"/>
            </a:lnSpc>
            <a:spcBef>
              <a:spcPct val="0"/>
            </a:spcBef>
            <a:spcAft>
              <a:spcPct val="35000"/>
            </a:spcAft>
            <a:buNone/>
          </a:pPr>
          <a:r>
            <a:rPr lang="en-US" sz="1500" b="1" kern="1200" dirty="0"/>
            <a:t>Process: </a:t>
          </a:r>
          <a:r>
            <a:rPr lang="en-US" sz="1500" kern="1200" dirty="0"/>
            <a:t>The change would first require a formal change request. After approval, the impacted designs would need adjustment. Next, developers would implement the new requirements. </a:t>
          </a:r>
          <a:r>
            <a:rPr lang="en-US" sz="1500" b="1" kern="1200" dirty="0"/>
            <a:t> </a:t>
          </a:r>
          <a:endParaRPr lang="en-US" sz="1500" kern="1200" dirty="0"/>
        </a:p>
      </dsp:txBody>
      <dsp:txXfrm>
        <a:off x="1461703" y="3164401"/>
        <a:ext cx="4420361" cy="12655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6/23/24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22598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6/23/24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09169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6/23/24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86861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6/23/24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87238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6/23/24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14042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6/23/24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74888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6/23/24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34089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6/23/24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4560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6/23/24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326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6/23/24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6818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6/23/24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0357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6/23/24</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726509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nk-gale-com.ezproxy.snhu.edu/apps/doc/A796604065/STND?u=nhc_main&amp;sid=ebsco&amp;xid=dc1d8b5a" TargetMode="External"/><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hyperlink" Target="https://app.knovel.com/hotlink/pdf/id:kt0132UCX5/practical-data-migration/three-appr-agile" TargetMode="External"/><Relationship Id="rId4" Type="http://schemas.openxmlformats.org/officeDocument/2006/relationships/hyperlink" Target="https://doi-org.ezproxy.snhu.edu/10.1080/15228053.2021.1923317"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www.flickr.com/photos/ding_zhou/15128094290" TargetMode="External"/><Relationship Id="rId7" Type="http://schemas.openxmlformats.org/officeDocument/2006/relationships/diagramColors" Target="../diagrams/colors3.xml"/><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hyperlink" Target="https://pxhere.com/pt/photo/1286375" TargetMode="External"/><Relationship Id="rId7" Type="http://schemas.openxmlformats.org/officeDocument/2006/relationships/image" Target="../media/image22.sv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a:extLst>
              <a:ext uri="{FF2B5EF4-FFF2-40B4-BE49-F238E27FC236}">
                <a16:creationId xmlns:a16="http://schemas.microsoft.com/office/drawing/2014/main" id="{770266A2-BFB3-36CB-6458-4229F3B7E9F5}"/>
              </a:ext>
            </a:extLst>
          </p:cNvPr>
          <p:cNvPicPr>
            <a:picLocks noChangeAspect="1"/>
          </p:cNvPicPr>
          <p:nvPr/>
        </p:nvPicPr>
        <p:blipFill rotWithShape="1">
          <a:blip r:embed="rId2">
            <a:alphaModFix amt="40000"/>
          </a:blip>
          <a:srcRect t="20193" r="-1" b="-1"/>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B35B87E-363D-73C3-F26C-863535A1283E}"/>
              </a:ext>
            </a:extLst>
          </p:cNvPr>
          <p:cNvSpPr>
            <a:spLocks noGrp="1"/>
          </p:cNvSpPr>
          <p:nvPr>
            <p:ph type="ctrTitle"/>
          </p:nvPr>
        </p:nvSpPr>
        <p:spPr>
          <a:xfrm>
            <a:off x="2562606" y="1122363"/>
            <a:ext cx="7063739" cy="2387600"/>
          </a:xfrm>
        </p:spPr>
        <p:txBody>
          <a:bodyPr>
            <a:normAutofit/>
          </a:bodyPr>
          <a:lstStyle/>
          <a:p>
            <a:r>
              <a:rPr lang="en-US">
                <a:solidFill>
                  <a:srgbClr val="FFFFFF"/>
                </a:solidFill>
              </a:rPr>
              <a:t>AGILE FINAL PROJECT </a:t>
            </a:r>
          </a:p>
        </p:txBody>
      </p:sp>
      <p:sp>
        <p:nvSpPr>
          <p:cNvPr id="3" name="Subtitle 2">
            <a:extLst>
              <a:ext uri="{FF2B5EF4-FFF2-40B4-BE49-F238E27FC236}">
                <a16:creationId xmlns:a16="http://schemas.microsoft.com/office/drawing/2014/main" id="{6F9F2357-3DC7-3E28-00A6-A42AF4489F51}"/>
              </a:ext>
            </a:extLst>
          </p:cNvPr>
          <p:cNvSpPr>
            <a:spLocks noGrp="1"/>
          </p:cNvSpPr>
          <p:nvPr>
            <p:ph type="subTitle" idx="1"/>
          </p:nvPr>
        </p:nvSpPr>
        <p:spPr>
          <a:xfrm>
            <a:off x="2562606" y="3602038"/>
            <a:ext cx="7063739" cy="1655762"/>
          </a:xfrm>
        </p:spPr>
        <p:txBody>
          <a:bodyPr>
            <a:normAutofit/>
          </a:bodyPr>
          <a:lstStyle/>
          <a:p>
            <a:r>
              <a:rPr lang="en-US">
                <a:solidFill>
                  <a:srgbClr val="FFFFFF"/>
                </a:solidFill>
              </a:rPr>
              <a:t>Landon Phillips</a:t>
            </a:r>
          </a:p>
          <a:p>
            <a:r>
              <a:rPr lang="en-US">
                <a:solidFill>
                  <a:srgbClr val="FFFFFF"/>
                </a:solidFill>
              </a:rPr>
              <a:t>CS250</a:t>
            </a:r>
          </a:p>
          <a:p>
            <a:endParaRPr lang="en-US">
              <a:solidFill>
                <a:srgbClr val="FFFFFF"/>
              </a:solidFill>
            </a:endParaRPr>
          </a:p>
        </p:txBody>
      </p:sp>
    </p:spTree>
    <p:extLst>
      <p:ext uri="{BB962C8B-B14F-4D97-AF65-F5344CB8AC3E}">
        <p14:creationId xmlns:p14="http://schemas.microsoft.com/office/powerpoint/2010/main" val="361412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75" name="Picture 74" descr="Graph">
            <a:extLst>
              <a:ext uri="{FF2B5EF4-FFF2-40B4-BE49-F238E27FC236}">
                <a16:creationId xmlns:a16="http://schemas.microsoft.com/office/drawing/2014/main" id="{930DDB4B-C179-48E8-5A1A-2EF0E373A931}"/>
              </a:ext>
            </a:extLst>
          </p:cNvPr>
          <p:cNvPicPr>
            <a:picLocks noChangeAspect="1"/>
          </p:cNvPicPr>
          <p:nvPr/>
        </p:nvPicPr>
        <p:blipFill rotWithShape="1">
          <a:blip r:embed="rId2">
            <a:alphaModFix amt="35000"/>
          </a:blip>
          <a:srcRect t="3970" r="-1" b="6006"/>
          <a:stretch/>
        </p:blipFill>
        <p:spPr>
          <a:xfrm>
            <a:off x="1525" y="10"/>
            <a:ext cx="12188951" cy="6857990"/>
          </a:xfrm>
          <a:prstGeom prst="rect">
            <a:avLst/>
          </a:prstGeom>
        </p:spPr>
      </p:pic>
      <p:grpSp>
        <p:nvGrpSpPr>
          <p:cNvPr id="83" name="decorative circles">
            <a:extLst>
              <a:ext uri="{FF2B5EF4-FFF2-40B4-BE49-F238E27FC236}">
                <a16:creationId xmlns:a16="http://schemas.microsoft.com/office/drawing/2014/main" id="{C1F869AB-954B-4EAB-8260-60AE9C8D0C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84" name="Oval 83">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F0C14E3-3AAA-4BA8-93F9-856D0296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ECE6F6B-297F-4766-8C04-0960E9960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4AE5C63-0522-4DDF-B67A-5DA271883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4F95A54-2855-4B65-82E3-A9D306CBA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64F2D59-D40C-482F-BF5E-7FA622D97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DCE1484-E528-418A-9339-8410B8F71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471ADFB-A135-4594-B9A3-481A91AE2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188B660-B117-5300-D1C1-E35851A186F5}"/>
              </a:ext>
            </a:extLst>
          </p:cNvPr>
          <p:cNvSpPr>
            <a:spLocks noGrp="1"/>
          </p:cNvSpPr>
          <p:nvPr>
            <p:ph type="title"/>
          </p:nvPr>
        </p:nvSpPr>
        <p:spPr>
          <a:xfrm>
            <a:off x="3327722" y="777240"/>
            <a:ext cx="5782804" cy="1162346"/>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References: </a:t>
            </a:r>
          </a:p>
        </p:txBody>
      </p:sp>
      <p:sp>
        <p:nvSpPr>
          <p:cNvPr id="6" name="Content Placeholder 5">
            <a:extLst>
              <a:ext uri="{FF2B5EF4-FFF2-40B4-BE49-F238E27FC236}">
                <a16:creationId xmlns:a16="http://schemas.microsoft.com/office/drawing/2014/main" id="{0ECFFDB3-D3F0-1619-FB6B-64CEB2B85BCE}"/>
              </a:ext>
            </a:extLst>
          </p:cNvPr>
          <p:cNvSpPr>
            <a:spLocks noGrp="1"/>
          </p:cNvSpPr>
          <p:nvPr>
            <p:ph idx="1"/>
          </p:nvPr>
        </p:nvSpPr>
        <p:spPr>
          <a:xfrm>
            <a:off x="751535" y="2079171"/>
            <a:ext cx="10025321" cy="4180115"/>
          </a:xfrm>
        </p:spPr>
        <p:txBody>
          <a:bodyPr vert="horz" lIns="91440" tIns="45720" rIns="91440" bIns="45720" rtlCol="0" anchor="t">
            <a:normAutofit lnSpcReduction="10000"/>
          </a:bodyPr>
          <a:lstStyle/>
          <a:p>
            <a:pPr algn="ctr"/>
            <a:r>
              <a:rPr lang="en-US" sz="1700" b="0" i="0" dirty="0">
                <a:solidFill>
                  <a:srgbClr val="FFFFFF"/>
                </a:solidFill>
                <a:latin typeface="+mj-lt"/>
              </a:rPr>
              <a:t>Agile vs. waterfall: Which project management methodology is right for you? (2024, March 19). </a:t>
            </a:r>
            <a:r>
              <a:rPr lang="en-US" sz="1700" b="0" i="1" dirty="0">
                <a:solidFill>
                  <a:srgbClr val="FFFFFF"/>
                </a:solidFill>
                <a:latin typeface="+mj-lt"/>
              </a:rPr>
              <a:t>Ararat Advertiser</a:t>
            </a:r>
            <a:r>
              <a:rPr lang="en-US" sz="1700" b="0" i="0" dirty="0">
                <a:solidFill>
                  <a:srgbClr val="FFFFFF"/>
                </a:solidFill>
                <a:latin typeface="+mj-lt"/>
              </a:rPr>
              <a:t>, NA. </a:t>
            </a:r>
            <a:r>
              <a:rPr lang="en-US" sz="1700" b="0" i="0" dirty="0">
                <a:solidFill>
                  <a:srgbClr val="FFFFFF"/>
                </a:solidFill>
                <a:latin typeface="+mj-lt"/>
                <a:hlinkClick r:id="rId3"/>
              </a:rPr>
              <a:t>https://link-gale-com.ezproxy.snhu.edu/apps/doc/A796604065/STND?u=nhc_main&amp;sid=ebsco&amp;xid=dc1d8b5a</a:t>
            </a:r>
            <a:endParaRPr lang="en-US" sz="1700" b="0" i="0" dirty="0">
              <a:solidFill>
                <a:srgbClr val="FFFFFF"/>
              </a:solidFill>
              <a:latin typeface="+mj-lt"/>
            </a:endParaRPr>
          </a:p>
          <a:p>
            <a:pPr marL="0" indent="0" algn="ctr">
              <a:buNone/>
            </a:pPr>
            <a:endParaRPr lang="en-US" sz="1700" b="0" i="0" dirty="0">
              <a:solidFill>
                <a:srgbClr val="FFFFFF"/>
              </a:solidFill>
              <a:latin typeface="+mj-lt"/>
            </a:endParaRPr>
          </a:p>
          <a:p>
            <a:pPr algn="ctr"/>
            <a:r>
              <a:rPr lang="en-US" sz="1700" b="0" i="0" dirty="0">
                <a:solidFill>
                  <a:srgbClr val="FFFFFF"/>
                </a:solidFill>
                <a:latin typeface="+mj-lt"/>
              </a:rPr>
              <a:t>Lee, H. K., Deng, T., &amp; Sarkar, S. (2021). Developing </a:t>
            </a:r>
            <a:r>
              <a:rPr lang="en-US" sz="1700" b="0" i="0" dirty="0" err="1">
                <a:solidFill>
                  <a:srgbClr val="FFFFFF"/>
                </a:solidFill>
                <a:latin typeface="+mj-lt"/>
              </a:rPr>
              <a:t>CRMSys</a:t>
            </a:r>
            <a:r>
              <a:rPr lang="en-US" sz="1700" b="0" i="0" dirty="0">
                <a:solidFill>
                  <a:srgbClr val="FFFFFF"/>
                </a:solidFill>
                <a:latin typeface="+mj-lt"/>
              </a:rPr>
              <a:t> at </a:t>
            </a:r>
            <a:r>
              <a:rPr lang="en-US" sz="1700" b="0" i="0" dirty="0" err="1">
                <a:solidFill>
                  <a:srgbClr val="FFFFFF"/>
                </a:solidFill>
                <a:latin typeface="+mj-lt"/>
              </a:rPr>
              <a:t>SoftTel</a:t>
            </a:r>
            <a:r>
              <a:rPr lang="en-US" sz="1700" b="0" i="0" dirty="0">
                <a:solidFill>
                  <a:srgbClr val="FFFFFF"/>
                </a:solidFill>
                <a:latin typeface="+mj-lt"/>
              </a:rPr>
              <a:t>: Traditional or agile? </a:t>
            </a:r>
            <a:r>
              <a:rPr lang="en-US" sz="1700" b="0" i="1" dirty="0">
                <a:solidFill>
                  <a:srgbClr val="FFFFFF"/>
                </a:solidFill>
                <a:latin typeface="+mj-lt"/>
              </a:rPr>
              <a:t>Journal of Information Technology Case &amp; Application Research</a:t>
            </a:r>
            <a:r>
              <a:rPr lang="en-US" sz="1700" b="0" i="0" dirty="0">
                <a:solidFill>
                  <a:srgbClr val="FFFFFF"/>
                </a:solidFill>
                <a:latin typeface="+mj-lt"/>
              </a:rPr>
              <a:t>, </a:t>
            </a:r>
            <a:r>
              <a:rPr lang="en-US" sz="1700" b="0" i="1" dirty="0">
                <a:solidFill>
                  <a:srgbClr val="FFFFFF"/>
                </a:solidFill>
                <a:latin typeface="+mj-lt"/>
              </a:rPr>
              <a:t>23</a:t>
            </a:r>
            <a:r>
              <a:rPr lang="en-US" sz="1700" b="0" i="0" dirty="0">
                <a:solidFill>
                  <a:srgbClr val="FFFFFF"/>
                </a:solidFill>
                <a:latin typeface="+mj-lt"/>
              </a:rPr>
              <a:t>(4), 279–302. </a:t>
            </a:r>
            <a:r>
              <a:rPr lang="en-US" sz="1700" b="0" i="0" dirty="0">
                <a:solidFill>
                  <a:srgbClr val="FFFFFF"/>
                </a:solidFill>
                <a:latin typeface="+mj-lt"/>
                <a:hlinkClick r:id="rId4"/>
              </a:rPr>
              <a:t>https://doi-org.ezproxy.snhu.edu/10.1080/15228053.2021.1923317</a:t>
            </a:r>
            <a:endParaRPr lang="en-US" sz="1700" b="0" i="0" dirty="0">
              <a:solidFill>
                <a:srgbClr val="FFFFFF"/>
              </a:solidFill>
              <a:latin typeface="+mj-lt"/>
            </a:endParaRPr>
          </a:p>
          <a:p>
            <a:pPr algn="ctr"/>
            <a:endParaRPr lang="en-US" sz="1700" b="0" i="0" dirty="0">
              <a:solidFill>
                <a:srgbClr val="FFFFFF"/>
              </a:solidFill>
              <a:latin typeface="+mj-lt"/>
            </a:endParaRPr>
          </a:p>
          <a:p>
            <a:pPr algn="ctr"/>
            <a:r>
              <a:rPr lang="en-US" sz="1700" b="0" i="0" dirty="0">
                <a:solidFill>
                  <a:srgbClr val="FFFFFF"/>
                </a:solidFill>
                <a:latin typeface="+mj-lt"/>
              </a:rPr>
              <a:t>Morris, </a:t>
            </a:r>
            <a:r>
              <a:rPr lang="en-US" sz="1700" b="0" i="0" dirty="0" err="1">
                <a:solidFill>
                  <a:srgbClr val="FFFFFF"/>
                </a:solidFill>
                <a:latin typeface="+mj-lt"/>
              </a:rPr>
              <a:t>Johny</a:t>
            </a:r>
            <a:r>
              <a:rPr lang="en-US" sz="1700" b="0" i="0" dirty="0">
                <a:solidFill>
                  <a:srgbClr val="FFFFFF"/>
                </a:solidFill>
                <a:latin typeface="+mj-lt"/>
              </a:rPr>
              <a:t>. (2020).Practical Data Migration (3rd Edition) - 15.1.3 Agile. (pp. 233). BCS The Chartered Institute for IT. Retrieved from </a:t>
            </a:r>
            <a:r>
              <a:rPr lang="en-US" sz="1700" b="0" i="0" dirty="0">
                <a:solidFill>
                  <a:srgbClr val="FFFFFF"/>
                </a:solidFill>
                <a:latin typeface="+mj-lt"/>
                <a:hlinkClick r:id="rId5"/>
              </a:rPr>
              <a:t>https://app.knovel.com/hotlink/pdf/id:kt0132UCX5/practical-data-migration/three-appr-agile</a:t>
            </a:r>
            <a:endParaRPr lang="en-US" sz="1700" dirty="0">
              <a:solidFill>
                <a:srgbClr val="FFFFFF"/>
              </a:solidFill>
              <a:latin typeface="+mj-lt"/>
            </a:endParaRPr>
          </a:p>
          <a:p>
            <a:pPr algn="ctr"/>
            <a:endParaRPr lang="en-US" sz="1700" dirty="0">
              <a:solidFill>
                <a:srgbClr val="FFFFFF"/>
              </a:solidFill>
              <a:latin typeface="+mj-lt"/>
            </a:endParaRPr>
          </a:p>
          <a:p>
            <a:pPr algn="ctr"/>
            <a:r>
              <a:rPr lang="en-US" sz="1700" b="0" i="0" dirty="0">
                <a:solidFill>
                  <a:srgbClr val="FFFFFF"/>
                </a:solidFill>
                <a:latin typeface="+mj-lt"/>
              </a:rPr>
              <a:t>Sinha, A., &amp; Das, P. (2021). Agile Methodology Vs. Traditional Waterfall SDLC: A case study on Quality Assurance process in Software Industry. </a:t>
            </a:r>
            <a:r>
              <a:rPr lang="en-US" sz="1700" b="0" i="1" dirty="0">
                <a:solidFill>
                  <a:srgbClr val="FFFFFF"/>
                </a:solidFill>
                <a:latin typeface="+mj-lt"/>
              </a:rPr>
              <a:t>2021 5th International Conference on Electronics, Materials Engineering &amp; Nano-Technology (</a:t>
            </a:r>
            <a:r>
              <a:rPr lang="en-US" sz="1700" b="0" i="1" dirty="0" err="1">
                <a:solidFill>
                  <a:srgbClr val="FFFFFF"/>
                </a:solidFill>
                <a:latin typeface="+mj-lt"/>
              </a:rPr>
              <a:t>IEMENTech</a:t>
            </a:r>
            <a:r>
              <a:rPr lang="en-US" sz="1700" b="0" i="1" dirty="0">
                <a:solidFill>
                  <a:srgbClr val="FFFFFF"/>
                </a:solidFill>
                <a:latin typeface="+mj-lt"/>
              </a:rPr>
              <a:t>), Electronics, Materials Engineering &amp; Nano-Technology (</a:t>
            </a:r>
            <a:r>
              <a:rPr lang="en-US" sz="1700" b="0" i="1" dirty="0" err="1">
                <a:solidFill>
                  <a:srgbClr val="FFFFFF"/>
                </a:solidFill>
                <a:latin typeface="+mj-lt"/>
              </a:rPr>
              <a:t>IEMENTech</a:t>
            </a:r>
            <a:r>
              <a:rPr lang="en-US" sz="1700" b="0" i="1" dirty="0">
                <a:solidFill>
                  <a:srgbClr val="FFFFFF"/>
                </a:solidFill>
                <a:latin typeface="+mj-lt"/>
              </a:rPr>
              <a:t>), 2021 5th International Conference On</a:t>
            </a:r>
            <a:r>
              <a:rPr lang="en-US" sz="1700" b="0" i="0" dirty="0">
                <a:solidFill>
                  <a:srgbClr val="FFFFFF"/>
                </a:solidFill>
                <a:latin typeface="+mj-lt"/>
              </a:rPr>
              <a:t>, 1–4. https://</a:t>
            </a:r>
            <a:r>
              <a:rPr lang="en-US" sz="1700" b="0" i="0" dirty="0" err="1">
                <a:solidFill>
                  <a:srgbClr val="FFFFFF"/>
                </a:solidFill>
                <a:latin typeface="+mj-lt"/>
              </a:rPr>
              <a:t>doi-org.ezproxy.snhu.edu</a:t>
            </a:r>
            <a:r>
              <a:rPr lang="en-US" sz="1700" b="0" i="0" dirty="0">
                <a:solidFill>
                  <a:srgbClr val="FFFFFF"/>
                </a:solidFill>
                <a:latin typeface="+mj-lt"/>
              </a:rPr>
              <a:t>/10.1109/IEMENTech53263.2021.9614779</a:t>
            </a:r>
            <a:endParaRPr lang="en-US" sz="1700" dirty="0">
              <a:solidFill>
                <a:srgbClr val="FFFFFF"/>
              </a:solidFill>
              <a:latin typeface="+mj-lt"/>
            </a:endParaRPr>
          </a:p>
          <a:p>
            <a:pPr algn="ctr"/>
            <a:endParaRPr lang="en-US" sz="700" b="0" i="0" dirty="0">
              <a:solidFill>
                <a:srgbClr val="FFFFFF"/>
              </a:solidFill>
            </a:endParaRPr>
          </a:p>
          <a:p>
            <a:pPr algn="ctr"/>
            <a:endParaRPr lang="en-US" sz="700" b="0" i="0" dirty="0">
              <a:solidFill>
                <a:srgbClr val="FFFFFF"/>
              </a:solidFill>
            </a:endParaRPr>
          </a:p>
          <a:p>
            <a:pPr algn="ctr"/>
            <a:endParaRPr lang="en-US" sz="700" b="0" i="0" dirty="0">
              <a:solidFill>
                <a:srgbClr val="FFFFFF"/>
              </a:solidFill>
            </a:endParaRPr>
          </a:p>
          <a:p>
            <a:pPr algn="ctr"/>
            <a:endParaRPr lang="en-US" sz="700" dirty="0">
              <a:solidFill>
                <a:srgbClr val="FFFFFF"/>
              </a:solidFill>
            </a:endParaRPr>
          </a:p>
        </p:txBody>
      </p:sp>
    </p:spTree>
    <p:extLst>
      <p:ext uri="{BB962C8B-B14F-4D97-AF65-F5344CB8AC3E}">
        <p14:creationId xmlns:p14="http://schemas.microsoft.com/office/powerpoint/2010/main" val="775352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38C9-B6F0-96E7-5838-9D9889C708C8}"/>
              </a:ext>
            </a:extLst>
          </p:cNvPr>
          <p:cNvSpPr>
            <a:spLocks noGrp="1"/>
          </p:cNvSpPr>
          <p:nvPr>
            <p:ph type="title"/>
          </p:nvPr>
        </p:nvSpPr>
        <p:spPr/>
        <p:txBody>
          <a:bodyPr>
            <a:normAutofit/>
          </a:bodyPr>
          <a:lstStyle/>
          <a:p>
            <a:r>
              <a:rPr lang="en-US" dirty="0"/>
              <a:t>Scrum Roles</a:t>
            </a:r>
          </a:p>
        </p:txBody>
      </p:sp>
      <p:graphicFrame>
        <p:nvGraphicFramePr>
          <p:cNvPr id="5" name="Content Placeholder 2">
            <a:extLst>
              <a:ext uri="{FF2B5EF4-FFF2-40B4-BE49-F238E27FC236}">
                <a16:creationId xmlns:a16="http://schemas.microsoft.com/office/drawing/2014/main" id="{42124494-5C04-CBAA-48D8-3D68F8FC52D8}"/>
              </a:ext>
            </a:extLst>
          </p:cNvPr>
          <p:cNvGraphicFramePr>
            <a:graphicFrameLocks noGrp="1"/>
          </p:cNvGraphicFramePr>
          <p:nvPr>
            <p:ph idx="1"/>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0544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77AD5405-1728-A75C-E59B-3B8D92EC0FE9}"/>
              </a:ext>
            </a:extLst>
          </p:cNvPr>
          <p:cNvSpPr>
            <a:spLocks noGrp="1"/>
          </p:cNvSpPr>
          <p:nvPr>
            <p:ph type="title"/>
          </p:nvPr>
        </p:nvSpPr>
        <p:spPr>
          <a:xfrm>
            <a:off x="777239" y="289695"/>
            <a:ext cx="4606280" cy="1062446"/>
          </a:xfrm>
        </p:spPr>
        <p:txBody>
          <a:bodyPr anchor="b">
            <a:normAutofit/>
          </a:bodyPr>
          <a:lstStyle/>
          <a:p>
            <a:r>
              <a:rPr lang="en-US" sz="4400" dirty="0"/>
              <a:t>Agile Phases</a:t>
            </a:r>
          </a:p>
        </p:txBody>
      </p:sp>
      <p:grpSp>
        <p:nvGrpSpPr>
          <p:cNvPr id="19"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20" name="Oval 19">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Autumn leaves color progression">
            <a:extLst>
              <a:ext uri="{FF2B5EF4-FFF2-40B4-BE49-F238E27FC236}">
                <a16:creationId xmlns:a16="http://schemas.microsoft.com/office/drawing/2014/main" id="{08BA5B2F-606E-0D3D-C4EE-846F05E698D9}"/>
              </a:ext>
            </a:extLst>
          </p:cNvPr>
          <p:cNvPicPr>
            <a:picLocks noGrp="1" noChangeAspect="1"/>
          </p:cNvPicPr>
          <p:nvPr>
            <p:ph idx="1"/>
          </p:nvPr>
        </p:nvPicPr>
        <p:blipFill rotWithShape="1">
          <a:blip r:embed="rId2"/>
          <a:srcRect l="17256" r="15120"/>
          <a:stretch/>
        </p:blipFill>
        <p:spPr>
          <a:xfrm>
            <a:off x="6475068" y="1007214"/>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graphicFrame>
        <p:nvGraphicFramePr>
          <p:cNvPr id="10" name="TextBox 5">
            <a:extLst>
              <a:ext uri="{FF2B5EF4-FFF2-40B4-BE49-F238E27FC236}">
                <a16:creationId xmlns:a16="http://schemas.microsoft.com/office/drawing/2014/main" id="{DD80D219-06CB-EA02-F9DF-9428EB35D1A5}"/>
              </a:ext>
            </a:extLst>
          </p:cNvPr>
          <p:cNvGraphicFramePr/>
          <p:nvPr>
            <p:extLst>
              <p:ext uri="{D42A27DB-BD31-4B8C-83A1-F6EECF244321}">
                <p14:modId xmlns:p14="http://schemas.microsoft.com/office/powerpoint/2010/main" val="2894871944"/>
              </p:ext>
            </p:extLst>
          </p:nvPr>
        </p:nvGraphicFramePr>
        <p:xfrm>
          <a:off x="302009" y="1435694"/>
          <a:ext cx="5414924" cy="4820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004D403E-2FD1-0478-C521-0CA50600EE29}"/>
              </a:ext>
            </a:extLst>
          </p:cNvPr>
          <p:cNvSpPr txBox="1"/>
          <p:nvPr/>
        </p:nvSpPr>
        <p:spPr>
          <a:xfrm>
            <a:off x="3744686" y="141514"/>
            <a:ext cx="6117771" cy="646331"/>
          </a:xfrm>
          <a:prstGeom prst="rect">
            <a:avLst/>
          </a:prstGeom>
          <a:noFill/>
        </p:spPr>
        <p:txBody>
          <a:bodyPr wrap="square" rtlCol="0">
            <a:spAutoFit/>
          </a:bodyPr>
          <a:lstStyle/>
          <a:p>
            <a:r>
              <a:rPr lang="en-US" b="0" i="0" dirty="0">
                <a:solidFill>
                  <a:srgbClr val="333333"/>
                </a:solidFill>
                <a:effectLst/>
                <a:latin typeface="+mj-lt"/>
              </a:rPr>
              <a:t>“Agile software development technique refers to rapid, active, and responsive software development.” (</a:t>
            </a:r>
            <a:r>
              <a:rPr lang="en-US" b="0" i="0" dirty="0">
                <a:latin typeface="+mj-lt"/>
              </a:rPr>
              <a:t>Sinha </a:t>
            </a:r>
            <a:r>
              <a:rPr lang="en-US" b="0" i="0" dirty="0">
                <a:solidFill>
                  <a:srgbClr val="333333"/>
                </a:solidFill>
                <a:effectLst/>
                <a:latin typeface="+mj-lt"/>
              </a:rPr>
              <a:t>&amp; </a:t>
            </a:r>
            <a:r>
              <a:rPr lang="en-US" b="0" i="0" dirty="0">
                <a:latin typeface="+mj-lt"/>
              </a:rPr>
              <a:t>Das</a:t>
            </a:r>
            <a:r>
              <a:rPr lang="en-US" b="0" i="0" dirty="0">
                <a:solidFill>
                  <a:srgbClr val="333333"/>
                </a:solidFill>
                <a:effectLst/>
                <a:latin typeface="+mj-lt"/>
              </a:rPr>
              <a:t>, 2021)</a:t>
            </a:r>
            <a:endParaRPr lang="en-US" dirty="0">
              <a:latin typeface="+mj-lt"/>
            </a:endParaRPr>
          </a:p>
        </p:txBody>
      </p:sp>
    </p:spTree>
    <p:extLst>
      <p:ext uri="{BB962C8B-B14F-4D97-AF65-F5344CB8AC3E}">
        <p14:creationId xmlns:p14="http://schemas.microsoft.com/office/powerpoint/2010/main" val="2349139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6" name="Oval 1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Freeform: Shape 2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8" name="Freeform: Shape 2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9" name="Oval 2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2" name="Rectangle 31">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Content Placeholder 4" descr="A person standing in front of a waterfall">
            <a:extLst>
              <a:ext uri="{FF2B5EF4-FFF2-40B4-BE49-F238E27FC236}">
                <a16:creationId xmlns:a16="http://schemas.microsoft.com/office/drawing/2014/main" id="{52D0DCD8-8B47-AA1D-B924-476E88AF2193}"/>
              </a:ext>
            </a:extLst>
          </p:cNvPr>
          <p:cNvPicPr>
            <a:picLocks noGrp="1" noChangeAspect="1"/>
          </p:cNvPicPr>
          <p:nvPr>
            <p:ph idx="4294967295"/>
          </p:nvPr>
        </p:nvPicPr>
        <p:blipFill rotWithShape="1">
          <a:blip r:embed="rId2">
            <a:alphaModFix amt="35000"/>
          </a:blip>
          <a:srcRect t="7854" r="-1" b="7855"/>
          <a:stretch/>
        </p:blipFill>
        <p:spPr>
          <a:xfrm>
            <a:off x="1525" y="10"/>
            <a:ext cx="12188951" cy="6857990"/>
          </a:xfrm>
          <a:prstGeom prst="rect">
            <a:avLst/>
          </a:prstGeom>
        </p:spPr>
      </p:pic>
      <p:grpSp>
        <p:nvGrpSpPr>
          <p:cNvPr id="36" name="decorative circles">
            <a:extLst>
              <a:ext uri="{FF2B5EF4-FFF2-40B4-BE49-F238E27FC236}">
                <a16:creationId xmlns:a16="http://schemas.microsoft.com/office/drawing/2014/main" id="{C1F869AB-954B-4EAB-8260-60AE9C8D0C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37" name="Oval 36">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F0C14E3-3AAA-4BA8-93F9-856D0296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ECE6F6B-297F-4766-8C04-0960E9960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4AE5C63-0522-4DDF-B67A-5DA271883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4F95A54-2855-4B65-82E3-A9D306CBA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64F2D59-D40C-482F-BF5E-7FA622D97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DCE1484-E528-418A-9339-8410B8F71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471ADFB-A135-4594-B9A3-481A91AE2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DC76515-D45A-A31F-6988-A933A90997F5}"/>
              </a:ext>
            </a:extLst>
          </p:cNvPr>
          <p:cNvSpPr>
            <a:spLocks noGrp="1"/>
          </p:cNvSpPr>
          <p:nvPr>
            <p:ph type="ctrTitle"/>
          </p:nvPr>
        </p:nvSpPr>
        <p:spPr>
          <a:xfrm>
            <a:off x="3327722" y="777240"/>
            <a:ext cx="5782804" cy="2493876"/>
          </a:xfrm>
        </p:spPr>
        <p:txBody>
          <a:bodyPr vert="horz" lIns="91440" tIns="45720" rIns="91440" bIns="45720" rtlCol="0" anchor="b">
            <a:normAutofit/>
          </a:bodyPr>
          <a:lstStyle/>
          <a:p>
            <a:r>
              <a:rPr lang="en-US" kern="1200" dirty="0">
                <a:solidFill>
                  <a:srgbClr val="FFFFFF"/>
                </a:solidFill>
                <a:latin typeface="+mj-lt"/>
                <a:ea typeface="+mj-ea"/>
                <a:cs typeface="+mj-cs"/>
              </a:rPr>
              <a:t>Waterfall Model</a:t>
            </a:r>
          </a:p>
        </p:txBody>
      </p:sp>
      <p:sp>
        <p:nvSpPr>
          <p:cNvPr id="6" name="TextBox 5">
            <a:extLst>
              <a:ext uri="{FF2B5EF4-FFF2-40B4-BE49-F238E27FC236}">
                <a16:creationId xmlns:a16="http://schemas.microsoft.com/office/drawing/2014/main" id="{D87ADA5A-A8EE-B92D-BA96-A53DB60865CB}"/>
              </a:ext>
            </a:extLst>
          </p:cNvPr>
          <p:cNvSpPr txBox="1"/>
          <p:nvPr/>
        </p:nvSpPr>
        <p:spPr>
          <a:xfrm>
            <a:off x="1469571" y="3429000"/>
            <a:ext cx="8451349" cy="2333562"/>
          </a:xfrm>
          <a:prstGeom prst="rect">
            <a:avLst/>
          </a:prstGeom>
        </p:spPr>
        <p:txBody>
          <a:bodyPr vert="horz" lIns="91440" tIns="45720" rIns="91440" bIns="45720" rtlCol="0" anchor="t">
            <a:normAutofit/>
          </a:bodyPr>
          <a:lstStyle/>
          <a:p>
            <a:pPr indent="-228600" algn="ctr" defTabSz="914400">
              <a:lnSpc>
                <a:spcPct val="90000"/>
              </a:lnSpc>
              <a:spcAft>
                <a:spcPts val="600"/>
              </a:spcAft>
              <a:buClr>
                <a:schemeClr val="tx2">
                  <a:lumMod val="75000"/>
                  <a:lumOff val="25000"/>
                </a:schemeClr>
              </a:buClr>
              <a:buFont typeface="Arial" panose="020B0604020202020204" pitchFamily="34" charset="0"/>
              <a:buChar char="•"/>
            </a:pPr>
            <a:endParaRPr lang="en-US" sz="1600" dirty="0">
              <a:solidFill>
                <a:srgbClr val="FFFFFF"/>
              </a:solidFill>
              <a:latin typeface="+mj-lt"/>
            </a:endParaRPr>
          </a:p>
          <a:p>
            <a:pPr indent="-228600" algn="ctr" defTabSz="914400">
              <a:lnSpc>
                <a:spcPct val="90000"/>
              </a:lnSpc>
              <a:spcAft>
                <a:spcPts val="600"/>
              </a:spcAft>
              <a:buClr>
                <a:schemeClr val="tx2">
                  <a:lumMod val="75000"/>
                  <a:lumOff val="25000"/>
                </a:schemeClr>
              </a:buClr>
              <a:buFont typeface="Arial" panose="020B0604020202020204" pitchFamily="34" charset="0"/>
              <a:buChar char="•"/>
            </a:pPr>
            <a:r>
              <a:rPr lang="en-US" sz="1600" b="0" i="0" dirty="0">
                <a:solidFill>
                  <a:srgbClr val="FFFFFF"/>
                </a:solidFill>
                <a:effectLst/>
                <a:latin typeface="+mj-lt"/>
              </a:rPr>
              <a:t>“The waterfall methodology is more refined and step-by-step than the agile approach. The sequential nature of tasks </a:t>
            </a:r>
            <a:r>
              <a:rPr lang="en-US" sz="1600" b="0" i="0" dirty="0" err="1">
                <a:solidFill>
                  <a:srgbClr val="FFFFFF"/>
                </a:solidFill>
                <a:effectLst/>
                <a:latin typeface="+mj-lt"/>
              </a:rPr>
              <a:t>characterises</a:t>
            </a:r>
            <a:r>
              <a:rPr lang="en-US" sz="1600" b="0" i="0" dirty="0">
                <a:solidFill>
                  <a:srgbClr val="FFFFFF"/>
                </a:solidFill>
                <a:effectLst/>
                <a:latin typeface="+mj-lt"/>
              </a:rPr>
              <a:t> them, and they are almost always carried out sequentially, with each phase being completed before moving to the next one.” (</a:t>
            </a:r>
            <a:r>
              <a:rPr lang="en-US" sz="1600" b="0" i="1" dirty="0">
                <a:solidFill>
                  <a:srgbClr val="FFFFFF"/>
                </a:solidFill>
                <a:latin typeface="+mj-lt"/>
              </a:rPr>
              <a:t>Advertiser, 2024</a:t>
            </a:r>
            <a:r>
              <a:rPr lang="en-US" sz="1600" b="0" i="0" dirty="0">
                <a:solidFill>
                  <a:srgbClr val="FFFFFF"/>
                </a:solidFill>
                <a:effectLst/>
                <a:latin typeface="+mj-lt"/>
              </a:rPr>
              <a:t>)</a:t>
            </a:r>
            <a:endParaRPr lang="en-US" sz="1600" dirty="0">
              <a:solidFill>
                <a:srgbClr val="FFFFFF"/>
              </a:solidFill>
              <a:latin typeface="+mj-lt"/>
            </a:endParaRPr>
          </a:p>
          <a:p>
            <a:pPr indent="-228600" algn="ctr" defTabSz="914400">
              <a:lnSpc>
                <a:spcPct val="90000"/>
              </a:lnSpc>
              <a:spcAft>
                <a:spcPts val="600"/>
              </a:spcAft>
              <a:buClr>
                <a:schemeClr val="tx2">
                  <a:lumMod val="75000"/>
                  <a:lumOff val="25000"/>
                </a:schemeClr>
              </a:buClr>
              <a:buFont typeface="Arial" panose="020B0604020202020204" pitchFamily="34" charset="0"/>
              <a:buChar char="•"/>
            </a:pPr>
            <a:endParaRPr lang="en-US" sz="1600" dirty="0">
              <a:solidFill>
                <a:srgbClr val="FFFFFF"/>
              </a:solidFill>
              <a:latin typeface="+mj-lt"/>
            </a:endParaRPr>
          </a:p>
          <a:p>
            <a:pPr indent="-228600" algn="ctr" defTabSz="914400">
              <a:lnSpc>
                <a:spcPct val="90000"/>
              </a:lnSpc>
              <a:spcAft>
                <a:spcPts val="600"/>
              </a:spcAft>
              <a:buClr>
                <a:schemeClr val="tx2">
                  <a:lumMod val="75000"/>
                  <a:lumOff val="25000"/>
                </a:schemeClr>
              </a:buClr>
              <a:buFont typeface="Arial" panose="020B0604020202020204" pitchFamily="34" charset="0"/>
              <a:buChar char="•"/>
            </a:pPr>
            <a:endParaRPr lang="en-US" sz="1600" dirty="0">
              <a:solidFill>
                <a:srgbClr val="FFFFFF"/>
              </a:solidFill>
              <a:latin typeface="+mj-lt"/>
            </a:endParaRPr>
          </a:p>
          <a:p>
            <a:pPr indent="-228600" algn="ctr" defTabSz="914400">
              <a:lnSpc>
                <a:spcPct val="90000"/>
              </a:lnSpc>
              <a:spcAft>
                <a:spcPts val="600"/>
              </a:spcAft>
              <a:buClr>
                <a:schemeClr val="tx2">
                  <a:lumMod val="75000"/>
                  <a:lumOff val="25000"/>
                </a:schemeClr>
              </a:buClr>
              <a:buFont typeface="Arial" panose="020B0604020202020204" pitchFamily="34" charset="0"/>
              <a:buChar char="•"/>
            </a:pPr>
            <a:r>
              <a:rPr lang="en-US" sz="1600" dirty="0">
                <a:solidFill>
                  <a:srgbClr val="FFFFFF"/>
                </a:solidFill>
                <a:latin typeface="+mj-lt"/>
              </a:rPr>
              <a:t>In a Waterfall development approach, the process follows a linear and sequential path through distinct phases, each dependent on the completion of the previous phase.</a:t>
            </a:r>
          </a:p>
          <a:p>
            <a:pPr indent="-228600" algn="ctr" defTabSz="914400">
              <a:lnSpc>
                <a:spcPct val="90000"/>
              </a:lnSpc>
              <a:spcAft>
                <a:spcPts val="600"/>
              </a:spcAft>
              <a:buClr>
                <a:schemeClr val="tx2">
                  <a:lumMod val="75000"/>
                  <a:lumOff val="25000"/>
                </a:schemeClr>
              </a:buClr>
              <a:buFont typeface="Arial" panose="020B0604020202020204" pitchFamily="34" charset="0"/>
              <a:buChar char="•"/>
            </a:pPr>
            <a:endParaRPr lang="en-US" sz="1300" dirty="0">
              <a:solidFill>
                <a:srgbClr val="FFFFFF"/>
              </a:solidFill>
            </a:endParaRPr>
          </a:p>
          <a:p>
            <a:pPr indent="-228600" algn="ctr" defTabSz="914400">
              <a:lnSpc>
                <a:spcPct val="90000"/>
              </a:lnSpc>
              <a:spcAft>
                <a:spcPts val="600"/>
              </a:spcAft>
              <a:buClr>
                <a:schemeClr val="tx2">
                  <a:lumMod val="75000"/>
                  <a:lumOff val="25000"/>
                </a:schemeClr>
              </a:buClr>
              <a:buFont typeface="Arial" panose="020B0604020202020204" pitchFamily="34" charset="0"/>
              <a:buChar char="•"/>
            </a:pPr>
            <a:endParaRPr lang="en-US" sz="1300" dirty="0">
              <a:solidFill>
                <a:srgbClr val="FFFFFF"/>
              </a:solidFill>
            </a:endParaRPr>
          </a:p>
        </p:txBody>
      </p:sp>
    </p:spTree>
    <p:extLst>
      <p:ext uri="{BB962C8B-B14F-4D97-AF65-F5344CB8AC3E}">
        <p14:creationId xmlns:p14="http://schemas.microsoft.com/office/powerpoint/2010/main" val="449625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9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94" name="Oval 9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5" name="Freeform: Shape 10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6" name="Freeform: Shape 10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7" name="Oval 10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10" name="Rectangle 109">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Content Placeholder 4" descr="Deer fighting">
            <a:extLst>
              <a:ext uri="{FF2B5EF4-FFF2-40B4-BE49-F238E27FC236}">
                <a16:creationId xmlns:a16="http://schemas.microsoft.com/office/drawing/2014/main" id="{09429597-E3AB-C45D-5D6E-8BB811003208}"/>
              </a:ext>
            </a:extLst>
          </p:cNvPr>
          <p:cNvPicPr>
            <a:picLocks noGrp="1" noChangeAspect="1"/>
          </p:cNvPicPr>
          <p:nvPr>
            <p:ph idx="1"/>
          </p:nvPr>
        </p:nvPicPr>
        <p:blipFill rotWithShape="1">
          <a:blip r:embed="rId2">
            <a:alphaModFix/>
          </a:blip>
          <a:srcRect t="15318" r="-1" b="5991"/>
          <a:stretch/>
        </p:blipFill>
        <p:spPr>
          <a:xfrm>
            <a:off x="1524" y="10"/>
            <a:ext cx="12188952" cy="6857990"/>
          </a:xfrm>
          <a:prstGeom prst="rect">
            <a:avLst/>
          </a:prstGeom>
        </p:spPr>
      </p:pic>
      <p:sp>
        <p:nvSpPr>
          <p:cNvPr id="112" name="Rectangle 111">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ADEF4-0952-997B-143C-EF7F8E05E81D}"/>
              </a:ext>
            </a:extLst>
          </p:cNvPr>
          <p:cNvSpPr>
            <a:spLocks noGrp="1"/>
          </p:cNvSpPr>
          <p:nvPr>
            <p:ph type="title"/>
          </p:nvPr>
        </p:nvSpPr>
        <p:spPr>
          <a:xfrm>
            <a:off x="777240" y="565846"/>
            <a:ext cx="4887458" cy="3610622"/>
          </a:xfrm>
        </p:spPr>
        <p:txBody>
          <a:bodyPr vert="horz" lIns="91440" tIns="45720" rIns="91440" bIns="45720" rtlCol="0" anchor="b">
            <a:normAutofit/>
          </a:bodyPr>
          <a:lstStyle/>
          <a:p>
            <a:r>
              <a:rPr lang="en-US" sz="6000" dirty="0">
                <a:solidFill>
                  <a:srgbClr val="FFFFFF"/>
                </a:solidFill>
              </a:rPr>
              <a:t>Agile VS Waterfall</a:t>
            </a:r>
          </a:p>
        </p:txBody>
      </p:sp>
      <p:sp>
        <p:nvSpPr>
          <p:cNvPr id="6" name="TextBox 5">
            <a:extLst>
              <a:ext uri="{FF2B5EF4-FFF2-40B4-BE49-F238E27FC236}">
                <a16:creationId xmlns:a16="http://schemas.microsoft.com/office/drawing/2014/main" id="{FB089EAD-48E5-EE45-0882-C42D8DC6A710}"/>
              </a:ext>
            </a:extLst>
          </p:cNvPr>
          <p:cNvSpPr txBox="1"/>
          <p:nvPr/>
        </p:nvSpPr>
        <p:spPr>
          <a:xfrm>
            <a:off x="777239" y="4456143"/>
            <a:ext cx="6211389" cy="1327421"/>
          </a:xfrm>
          <a:prstGeom prst="rect">
            <a:avLst/>
          </a:prstGeom>
        </p:spPr>
        <p:txBody>
          <a:bodyPr vert="horz" lIns="91440" tIns="45720" rIns="91440" bIns="45720" rtlCol="0" anchor="t">
            <a:normAutofit/>
          </a:bodyPr>
          <a:lstStyle/>
          <a:p>
            <a:pPr defTabSz="914400">
              <a:lnSpc>
                <a:spcPct val="90000"/>
              </a:lnSpc>
              <a:spcBef>
                <a:spcPts val="1000"/>
              </a:spcBef>
              <a:buClr>
                <a:schemeClr val="tx2">
                  <a:lumMod val="75000"/>
                  <a:lumOff val="25000"/>
                </a:schemeClr>
              </a:buClr>
            </a:pPr>
            <a:r>
              <a:rPr lang="en-US" sz="2200" dirty="0">
                <a:solidFill>
                  <a:srgbClr val="FFFFFF"/>
                </a:solidFill>
              </a:rPr>
              <a:t>Problem: Requirement Change Mid-Development</a:t>
            </a:r>
          </a:p>
        </p:txBody>
      </p:sp>
      <p:grpSp>
        <p:nvGrpSpPr>
          <p:cNvPr id="114" name="Group 113">
            <a:extLst>
              <a:ext uri="{FF2B5EF4-FFF2-40B4-BE49-F238E27FC236}">
                <a16:creationId xmlns:a16="http://schemas.microsoft.com/office/drawing/2014/main" id="{AFCA5498-D019-48A6-B194-72CE1ABB0B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64840" y="236341"/>
            <a:ext cx="2727160" cy="6621659"/>
            <a:chOff x="9464840" y="236341"/>
            <a:chExt cx="2727160" cy="6621659"/>
          </a:xfrm>
        </p:grpSpPr>
        <p:sp>
          <p:nvSpPr>
            <p:cNvPr id="115" name="Oval 114">
              <a:extLst>
                <a:ext uri="{FF2B5EF4-FFF2-40B4-BE49-F238E27FC236}">
                  <a16:creationId xmlns:a16="http://schemas.microsoft.com/office/drawing/2014/main" id="{880BC69F-2340-4181-ADB9-8B7434E96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68D1539-E8D8-4BDB-9061-190D14341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90FDF91-C6ED-4CDD-9F62-ABFA2C8E8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638B5A1D-024A-4BFB-A608-C68DA71B1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38C5DD2-94C4-4737-B4BC-7A35DAB85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04505C-24F5-486F-8661-8249FBD4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77CC497-AB04-4BBC-A3CB-6EFF95AF0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a:extLst>
                <a:ext uri="{FF2B5EF4-FFF2-40B4-BE49-F238E27FC236}">
                  <a16:creationId xmlns:a16="http://schemas.microsoft.com/office/drawing/2014/main" id="{BD149070-8E66-48F1-948D-17A50C52D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7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C68FAA7-8500-19E7-8E15-A92973905A88}"/>
              </a:ext>
            </a:extLst>
          </p:cNvPr>
          <p:cNvSpPr>
            <a:spLocks noGrp="1"/>
          </p:cNvSpPr>
          <p:nvPr>
            <p:ph type="title"/>
          </p:nvPr>
        </p:nvSpPr>
        <p:spPr>
          <a:xfrm>
            <a:off x="126562" y="131213"/>
            <a:ext cx="5758865" cy="2108835"/>
          </a:xfrm>
        </p:spPr>
        <p:txBody>
          <a:bodyPr anchor="b">
            <a:normAutofit/>
          </a:bodyPr>
          <a:lstStyle/>
          <a:p>
            <a:r>
              <a:rPr lang="en-US" sz="4100" dirty="0"/>
              <a:t>Waterfall-Problem: Requirement Change Mid-Development</a:t>
            </a:r>
          </a:p>
        </p:txBody>
      </p:sp>
      <p:grpSp>
        <p:nvGrpSpPr>
          <p:cNvPr id="42"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43" name="Oval 42">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traffic jam on a street&#10;&#10;Description automatically generated">
            <a:extLst>
              <a:ext uri="{FF2B5EF4-FFF2-40B4-BE49-F238E27FC236}">
                <a16:creationId xmlns:a16="http://schemas.microsoft.com/office/drawing/2014/main" id="{A2F55D19-128D-DA6E-DDE3-9417EEB219D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3937" r="9187" b="-1"/>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graphicFrame>
        <p:nvGraphicFramePr>
          <p:cNvPr id="33" name="Content Placeholder 2">
            <a:extLst>
              <a:ext uri="{FF2B5EF4-FFF2-40B4-BE49-F238E27FC236}">
                <a16:creationId xmlns:a16="http://schemas.microsoft.com/office/drawing/2014/main" id="{CB8DA4AB-D3FE-7015-CF6B-278A3B331706}"/>
              </a:ext>
            </a:extLst>
          </p:cNvPr>
          <p:cNvGraphicFramePr>
            <a:graphicFrameLocks noGrp="1"/>
          </p:cNvGraphicFramePr>
          <p:nvPr>
            <p:ph idx="1"/>
            <p:extLst>
              <p:ext uri="{D42A27DB-BD31-4B8C-83A1-F6EECF244321}">
                <p14:modId xmlns:p14="http://schemas.microsoft.com/office/powerpoint/2010/main" val="3481730703"/>
              </p:ext>
            </p:extLst>
          </p:nvPr>
        </p:nvGraphicFramePr>
        <p:xfrm>
          <a:off x="126562" y="2155371"/>
          <a:ext cx="5882065" cy="44304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8947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65FEFA-9F19-4A53-8995-C4B3D0DBE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FCF12-97D2-4E81-A77E-27A35C392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8166296A-E9FA-C497-4E0C-BF5CFA05E4B6}"/>
              </a:ext>
            </a:extLst>
          </p:cNvPr>
          <p:cNvSpPr>
            <a:spLocks noGrp="1"/>
          </p:cNvSpPr>
          <p:nvPr>
            <p:ph type="title"/>
          </p:nvPr>
        </p:nvSpPr>
        <p:spPr>
          <a:xfrm>
            <a:off x="228601" y="190801"/>
            <a:ext cx="6616518" cy="1637999"/>
          </a:xfrm>
        </p:spPr>
        <p:txBody>
          <a:bodyPr anchor="b">
            <a:normAutofit/>
          </a:bodyPr>
          <a:lstStyle/>
          <a:p>
            <a:r>
              <a:rPr lang="en-US" sz="4400" dirty="0"/>
              <a:t>Agile-Problem: Requirement Change Mid-Development</a:t>
            </a:r>
          </a:p>
        </p:txBody>
      </p:sp>
      <p:sp>
        <p:nvSpPr>
          <p:cNvPr id="3" name="Content Placeholder 2">
            <a:extLst>
              <a:ext uri="{FF2B5EF4-FFF2-40B4-BE49-F238E27FC236}">
                <a16:creationId xmlns:a16="http://schemas.microsoft.com/office/drawing/2014/main" id="{E691EE7A-962D-5415-89B7-632B21104D6B}"/>
              </a:ext>
            </a:extLst>
          </p:cNvPr>
          <p:cNvSpPr>
            <a:spLocks noGrp="1"/>
          </p:cNvSpPr>
          <p:nvPr>
            <p:ph idx="1"/>
          </p:nvPr>
        </p:nvSpPr>
        <p:spPr>
          <a:xfrm>
            <a:off x="104997" y="1890335"/>
            <a:ext cx="6821117" cy="4554007"/>
          </a:xfrm>
        </p:spPr>
        <p:txBody>
          <a:bodyPr anchor="t">
            <a:normAutofit/>
          </a:bodyPr>
          <a:lstStyle/>
          <a:p>
            <a:endParaRPr lang="en-US" sz="1100" dirty="0"/>
          </a:p>
          <a:p>
            <a:pPr marL="0" indent="0">
              <a:buNone/>
            </a:pPr>
            <a:r>
              <a:rPr lang="en-US" sz="1600" dirty="0">
                <a:latin typeface="+mj-lt"/>
              </a:rPr>
              <a:t>Handling a requirement change mid-development in Agile methodologies differs significantly from the Waterfall approach.</a:t>
            </a:r>
          </a:p>
          <a:p>
            <a:r>
              <a:rPr lang="en-US" sz="1600" b="1" dirty="0">
                <a:latin typeface="+mj-lt"/>
              </a:rPr>
              <a:t>Agile Approach:</a:t>
            </a:r>
          </a:p>
          <a:p>
            <a:pPr lvl="1"/>
            <a:r>
              <a:rPr lang="en-US" sz="1600" b="1" dirty="0">
                <a:latin typeface="+mj-lt"/>
              </a:rPr>
              <a:t>Requirement Change: </a:t>
            </a:r>
            <a:r>
              <a:rPr lang="en-US" sz="1600" dirty="0">
                <a:latin typeface="+mj-lt"/>
              </a:rPr>
              <a:t>Agile embraces change and understands that requirements can evolve throughout the development process.</a:t>
            </a:r>
          </a:p>
          <a:p>
            <a:pPr lvl="1"/>
            <a:r>
              <a:rPr lang="en-US" sz="1600" b="1" dirty="0">
                <a:latin typeface="+mj-lt"/>
              </a:rPr>
              <a:t>Continuous Collaboration:</a:t>
            </a:r>
            <a:r>
              <a:rPr lang="en-US" sz="1600" dirty="0">
                <a:latin typeface="+mj-lt"/>
              </a:rPr>
              <a:t> Agile teams maintain close collaboration with stakeholders throughout the project. If a requirement change arises, the team can discuss it promptly.</a:t>
            </a:r>
          </a:p>
          <a:p>
            <a:pPr lvl="1"/>
            <a:r>
              <a:rPr lang="en-US" sz="1600" b="1" dirty="0">
                <a:latin typeface="+mj-lt"/>
              </a:rPr>
              <a:t>Flexibility:</a:t>
            </a:r>
            <a:r>
              <a:rPr lang="en-US" sz="1600" dirty="0">
                <a:latin typeface="+mj-lt"/>
              </a:rPr>
              <a:t> Agile frameworks like Scrum or Kanban divide work into short, iterative cycles (sprints). Teams plan work for each sprint, and new priorities can be incorporated into upcoming sprints.</a:t>
            </a:r>
          </a:p>
          <a:p>
            <a:pPr lvl="1"/>
            <a:r>
              <a:rPr lang="en-US" sz="1600" b="1" dirty="0">
                <a:latin typeface="+mj-lt"/>
              </a:rPr>
              <a:t>Adaptation:</a:t>
            </a:r>
            <a:r>
              <a:rPr lang="en-US" sz="1600" dirty="0">
                <a:latin typeface="+mj-lt"/>
              </a:rPr>
              <a:t> Agile teams are empowered to adapt and pivot based on new information or feedback. They focus on delivering incremental value with each sprint, so changes can be integrated smoothly into future iterations.</a:t>
            </a:r>
          </a:p>
          <a:p>
            <a:pPr lvl="2"/>
            <a:endParaRPr lang="en-US" sz="1100" dirty="0"/>
          </a:p>
          <a:p>
            <a:endParaRPr lang="en-US" sz="1100" dirty="0"/>
          </a:p>
        </p:txBody>
      </p:sp>
      <p:grpSp>
        <p:nvGrpSpPr>
          <p:cNvPr id="14" name="decorative circles">
            <a:extLst>
              <a:ext uri="{FF2B5EF4-FFF2-40B4-BE49-F238E27FC236}">
                <a16:creationId xmlns:a16="http://schemas.microsoft.com/office/drawing/2014/main" id="{88C16691-9DA5-4C39-AF4D-8B07E2FEB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2461" y="220046"/>
            <a:ext cx="3455469" cy="4723381"/>
            <a:chOff x="8132461" y="220046"/>
            <a:chExt cx="3455469" cy="4723381"/>
          </a:xfrm>
        </p:grpSpPr>
        <p:sp>
          <p:nvSpPr>
            <p:cNvPr id="15" name="Oval 14">
              <a:extLst>
                <a:ext uri="{FF2B5EF4-FFF2-40B4-BE49-F238E27FC236}">
                  <a16:creationId xmlns:a16="http://schemas.microsoft.com/office/drawing/2014/main" id="{FE3AD45C-DA8B-44C8-B0D5-CD97AFA6F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8DB9029-97B8-4D59-A36E-4A5B7CC78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7661242-F0D0-4B64-9FDC-E4B8017DA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85500D-E012-41E3-8946-63C336D45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0274D5-E350-4115-814A-198C46304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2E5CE15-4AAC-49EC-933D-D150BAB2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black dog jumping over a green and white tube&#10;&#10;Description automatically generated">
            <a:extLst>
              <a:ext uri="{FF2B5EF4-FFF2-40B4-BE49-F238E27FC236}">
                <a16:creationId xmlns:a16="http://schemas.microsoft.com/office/drawing/2014/main" id="{C76FB313-0041-0CFB-4CCA-12C44F4CAA1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3660" r="14088" b="-3"/>
          <a:stretch/>
        </p:blipFill>
        <p:spPr>
          <a:xfrm>
            <a:off x="7181870" y="262980"/>
            <a:ext cx="3486122" cy="348612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22" name="Graphic 21">
            <a:extLst>
              <a:ext uri="{FF2B5EF4-FFF2-40B4-BE49-F238E27FC236}">
                <a16:creationId xmlns:a16="http://schemas.microsoft.com/office/drawing/2014/main" id="{88F56DA4-2446-4D2D-A013-FC97DA4D10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6485" r="52721" b="17441"/>
          <a:stretch/>
        </p:blipFill>
        <p:spPr>
          <a:xfrm>
            <a:off x="10854666" y="743641"/>
            <a:ext cx="1334286" cy="3077509"/>
          </a:xfrm>
          <a:prstGeom prst="rect">
            <a:avLst/>
          </a:prstGeom>
        </p:spPr>
      </p:pic>
      <p:sp>
        <p:nvSpPr>
          <p:cNvPr id="24" name="Oval 2">
            <a:extLst>
              <a:ext uri="{FF2B5EF4-FFF2-40B4-BE49-F238E27FC236}">
                <a16:creationId xmlns:a16="http://schemas.microsoft.com/office/drawing/2014/main" id="{DC69F35D-48F8-4A61-BD90-D1E560087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5799" y="3890057"/>
            <a:ext cx="3043153" cy="2967943"/>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C5DA7232-C8C3-4303-B245-7279E431A8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3">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22954" t="12147" r="12287" b="24733"/>
          <a:stretch/>
        </p:blipFill>
        <p:spPr>
          <a:xfrm flipH="1">
            <a:off x="9147042" y="3890057"/>
            <a:ext cx="3044958" cy="2967943"/>
          </a:xfrm>
          <a:prstGeom prst="rect">
            <a:avLst/>
          </a:prstGeom>
        </p:spPr>
      </p:pic>
    </p:spTree>
    <p:extLst>
      <p:ext uri="{BB962C8B-B14F-4D97-AF65-F5344CB8AC3E}">
        <p14:creationId xmlns:p14="http://schemas.microsoft.com/office/powerpoint/2010/main" val="3618398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34441C22-9EFD-4DE0-9245-E55F34A58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2E3EC0C7-3371-4F0F-9092-DA8533F0C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D8F099A1-24E5-2D8C-A8B6-E21DFDE64383}"/>
              </a:ext>
            </a:extLst>
          </p:cNvPr>
          <p:cNvSpPr>
            <a:spLocks noGrp="1"/>
          </p:cNvSpPr>
          <p:nvPr>
            <p:ph type="title"/>
          </p:nvPr>
        </p:nvSpPr>
        <p:spPr>
          <a:xfrm>
            <a:off x="777239" y="777240"/>
            <a:ext cx="6168331" cy="2493876"/>
          </a:xfrm>
        </p:spPr>
        <p:txBody>
          <a:bodyPr anchor="b">
            <a:normAutofit/>
          </a:bodyPr>
          <a:lstStyle/>
          <a:p>
            <a:r>
              <a:rPr lang="en-US" sz="4400" dirty="0"/>
              <a:t>Waterfall or Agile</a:t>
            </a:r>
          </a:p>
        </p:txBody>
      </p:sp>
      <p:sp>
        <p:nvSpPr>
          <p:cNvPr id="81" name="Oval 2">
            <a:extLst>
              <a:ext uri="{FF2B5EF4-FFF2-40B4-BE49-F238E27FC236}">
                <a16:creationId xmlns:a16="http://schemas.microsoft.com/office/drawing/2014/main" id="{B5B75771-DE64-4E88-9F7A-F675EA3D3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decorative circles">
            <a:extLst>
              <a:ext uri="{FF2B5EF4-FFF2-40B4-BE49-F238E27FC236}">
                <a16:creationId xmlns:a16="http://schemas.microsoft.com/office/drawing/2014/main" id="{B75D38C4-A4CC-488E-85FD-0C69F36E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81135" y="927887"/>
            <a:ext cx="3205279" cy="2727847"/>
            <a:chOff x="7893625" y="927887"/>
            <a:chExt cx="3205279" cy="2727847"/>
          </a:xfrm>
        </p:grpSpPr>
        <p:sp>
          <p:nvSpPr>
            <p:cNvPr id="84" name="Oval 83">
              <a:extLst>
                <a:ext uri="{FF2B5EF4-FFF2-40B4-BE49-F238E27FC236}">
                  <a16:creationId xmlns:a16="http://schemas.microsoft.com/office/drawing/2014/main" id="{04EFDF24-B3F0-4BA3-97E3-51BA00C6E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6392022-9BF1-41AE-AE1B-B08208924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DA2EFA5-A28E-447B-8DB5-6379C329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9ECAB29-B7CF-4EF0-9BBD-FB11F24E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B5741A7-DE13-46A9-81EE-C48338706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B01A4F4-A849-4C2A-A591-372834C44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Oval 1">
            <a:extLst>
              <a:ext uri="{FF2B5EF4-FFF2-40B4-BE49-F238E27FC236}">
                <a16:creationId xmlns:a16="http://schemas.microsoft.com/office/drawing/2014/main" id="{3B9D6F34-4F66-4AD6-8297-B393AD0A9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0188" y="1"/>
            <a:ext cx="2661680" cy="2424023"/>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3" name="Graphic 92">
            <a:extLst>
              <a:ext uri="{FF2B5EF4-FFF2-40B4-BE49-F238E27FC236}">
                <a16:creationId xmlns:a16="http://schemas.microsoft.com/office/drawing/2014/main" id="{4A957378-4F2F-4F89-8202-553A431FFC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3905" y="1331"/>
            <a:ext cx="2215852" cy="2215852"/>
          </a:xfrm>
          <a:prstGeom prst="rect">
            <a:avLst/>
          </a:prstGeom>
        </p:spPr>
      </p:pic>
      <p:pic>
        <p:nvPicPr>
          <p:cNvPr id="95" name="Graphic 94">
            <a:extLst>
              <a:ext uri="{FF2B5EF4-FFF2-40B4-BE49-F238E27FC236}">
                <a16:creationId xmlns:a16="http://schemas.microsoft.com/office/drawing/2014/main" id="{5EEF8CC5-3EC6-4753-94A5-A5787A5474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8963" r="52721" b="17441"/>
          <a:stretch/>
        </p:blipFill>
        <p:spPr>
          <a:xfrm>
            <a:off x="10842176" y="0"/>
            <a:ext cx="1334286" cy="2962082"/>
          </a:xfrm>
          <a:prstGeom prst="rect">
            <a:avLst/>
          </a:prstGeom>
        </p:spPr>
      </p:pic>
      <p:sp>
        <p:nvSpPr>
          <p:cNvPr id="10" name="Content Placeholder 9">
            <a:extLst>
              <a:ext uri="{FF2B5EF4-FFF2-40B4-BE49-F238E27FC236}">
                <a16:creationId xmlns:a16="http://schemas.microsoft.com/office/drawing/2014/main" id="{914BB8B8-2C83-2364-4EE2-5B1A8CA31F10}"/>
              </a:ext>
            </a:extLst>
          </p:cNvPr>
          <p:cNvSpPr>
            <a:spLocks noGrp="1"/>
          </p:cNvSpPr>
          <p:nvPr>
            <p:ph idx="1"/>
          </p:nvPr>
        </p:nvSpPr>
        <p:spPr>
          <a:xfrm>
            <a:off x="777239" y="3428999"/>
            <a:ext cx="6168331" cy="2747963"/>
          </a:xfrm>
        </p:spPr>
        <p:txBody>
          <a:bodyPr anchor="t">
            <a:normAutofit/>
          </a:bodyPr>
          <a:lstStyle/>
          <a:p>
            <a:r>
              <a:rPr lang="en-US" sz="1400" kern="50">
                <a:effectLst/>
                <a:latin typeface="+mj-lt"/>
                <a:ea typeface="Aptos" panose="020B0004020202020204" pitchFamily="34" charset="0"/>
              </a:rPr>
              <a:t> Changes in a Waterfall environment could push the timeline significantly back.</a:t>
            </a:r>
          </a:p>
          <a:p>
            <a:pPr lvl="1"/>
            <a:r>
              <a:rPr lang="en-US" sz="1400" kern="50">
                <a:effectLst/>
                <a:latin typeface="+mj-lt"/>
                <a:ea typeface="Aptos" panose="020B0004020202020204" pitchFamily="34" charset="0"/>
              </a:rPr>
              <a:t>“…large business transformation programmes typically run for timelines that are years long.” (</a:t>
            </a:r>
            <a:r>
              <a:rPr lang="en-US" sz="1400" b="0" i="0" dirty="0"/>
              <a:t>Morris</a:t>
            </a:r>
            <a:r>
              <a:rPr lang="en-US" sz="1400" kern="50">
                <a:effectLst/>
                <a:latin typeface="+mj-lt"/>
                <a:ea typeface="Aptos" panose="020B0004020202020204" pitchFamily="34" charset="0"/>
              </a:rPr>
              <a:t>, 2020)</a:t>
            </a:r>
          </a:p>
          <a:p>
            <a:r>
              <a:rPr lang="en-US" sz="1400" kern="50">
                <a:effectLst/>
                <a:latin typeface="+mj-lt"/>
                <a:ea typeface="Aptos" panose="020B0004020202020204" pitchFamily="34" charset="0"/>
              </a:rPr>
              <a:t>Using the Scrum Agile approach allowed for adaptability, easily accommodating changes in requirements. It also provided transparency and encouraged communication.</a:t>
            </a:r>
          </a:p>
          <a:p>
            <a:r>
              <a:rPr lang="en-US" sz="1400" kern="50">
                <a:latin typeface="+mj-lt"/>
                <a:ea typeface="Aptos" panose="020B0004020202020204" pitchFamily="34" charset="0"/>
              </a:rPr>
              <a:t>R</a:t>
            </a:r>
            <a:r>
              <a:rPr lang="en-US" sz="1400" kern="50">
                <a:effectLst/>
                <a:latin typeface="+mj-lt"/>
                <a:ea typeface="Aptos" panose="020B0004020202020204" pitchFamily="34" charset="0"/>
              </a:rPr>
              <a:t>eceived functional software early and regularly due to the incremental deliveries of the sprints.</a:t>
            </a:r>
            <a:r>
              <a:rPr lang="en-US" sz="1400">
                <a:effectLst/>
                <a:latin typeface="+mj-lt"/>
              </a:rPr>
              <a:t> </a:t>
            </a:r>
          </a:p>
          <a:p>
            <a:r>
              <a:rPr lang="en-US" sz="1400">
                <a:latin typeface="+mj-lt"/>
              </a:rPr>
              <a:t>By choosing Agile, teams can foster innovation, enhance collaboration, and deliver value consistently throughout the project lifecycle.</a:t>
            </a:r>
          </a:p>
        </p:txBody>
      </p:sp>
      <p:pic>
        <p:nvPicPr>
          <p:cNvPr id="35" name="Graphic 34" descr="Repeat">
            <a:extLst>
              <a:ext uri="{FF2B5EF4-FFF2-40B4-BE49-F238E27FC236}">
                <a16:creationId xmlns:a16="http://schemas.microsoft.com/office/drawing/2014/main" id="{CEBFDD10-FBEE-CD22-A32D-FFB5A529A0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2327" y="3784947"/>
            <a:ext cx="2499841" cy="2499841"/>
          </a:xfrm>
          <a:prstGeom prst="rect">
            <a:avLst/>
          </a:prstGeom>
        </p:spPr>
      </p:pic>
    </p:spTree>
    <p:extLst>
      <p:ext uri="{BB962C8B-B14F-4D97-AF65-F5344CB8AC3E}">
        <p14:creationId xmlns:p14="http://schemas.microsoft.com/office/powerpoint/2010/main" val="375237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White puzzle with one red piece">
            <a:extLst>
              <a:ext uri="{FF2B5EF4-FFF2-40B4-BE49-F238E27FC236}">
                <a16:creationId xmlns:a16="http://schemas.microsoft.com/office/drawing/2014/main" id="{1707C127-06AE-5FCE-A256-E8805A7DDD7F}"/>
              </a:ext>
            </a:extLst>
          </p:cNvPr>
          <p:cNvPicPr>
            <a:picLocks noChangeAspect="1"/>
          </p:cNvPicPr>
          <p:nvPr/>
        </p:nvPicPr>
        <p:blipFill rotWithShape="1">
          <a:blip r:embed="rId2">
            <a:alphaModFix amt="35000"/>
          </a:blip>
          <a:srcRect l="25"/>
          <a:stretch/>
        </p:blipFill>
        <p:spPr>
          <a:xfrm>
            <a:off x="1525" y="10"/>
            <a:ext cx="12188951" cy="6857990"/>
          </a:xfrm>
          <a:prstGeom prst="rect">
            <a:avLst/>
          </a:prstGeom>
        </p:spPr>
      </p:pic>
      <p:grpSp>
        <p:nvGrpSpPr>
          <p:cNvPr id="13" name="decorative circles">
            <a:extLst>
              <a:ext uri="{FF2B5EF4-FFF2-40B4-BE49-F238E27FC236}">
                <a16:creationId xmlns:a16="http://schemas.microsoft.com/office/drawing/2014/main" id="{C1F869AB-954B-4EAB-8260-60AE9C8D0C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F0C14E3-3AAA-4BA8-93F9-856D0296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ECE6F6B-297F-4766-8C04-0960E9960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4AE5C63-0522-4DDF-B67A-5DA271883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4F95A54-2855-4B65-82E3-A9D306CBA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64F2D59-D40C-482F-BF5E-7FA622D97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DCE1484-E528-418A-9339-8410B8F71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471ADFB-A135-4594-B9A3-481A91AE2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AB579E5-BB75-65E6-BED0-610FFC943735}"/>
              </a:ext>
            </a:extLst>
          </p:cNvPr>
          <p:cNvSpPr>
            <a:spLocks noGrp="1"/>
          </p:cNvSpPr>
          <p:nvPr>
            <p:ph type="title"/>
          </p:nvPr>
        </p:nvSpPr>
        <p:spPr>
          <a:xfrm>
            <a:off x="3327722" y="777240"/>
            <a:ext cx="5782804" cy="2493876"/>
          </a:xfrm>
        </p:spPr>
        <p:txBody>
          <a:bodyPr anchor="b">
            <a:normAutofit/>
          </a:bodyPr>
          <a:lstStyle/>
          <a:p>
            <a:pPr algn="ctr"/>
            <a:r>
              <a:rPr lang="en-US" sz="8000" dirty="0">
                <a:solidFill>
                  <a:srgbClr val="FFFFFF"/>
                </a:solidFill>
              </a:rPr>
              <a:t>Agile</a:t>
            </a:r>
          </a:p>
        </p:txBody>
      </p:sp>
      <p:sp>
        <p:nvSpPr>
          <p:cNvPr id="3" name="Content Placeholder 2">
            <a:extLst>
              <a:ext uri="{FF2B5EF4-FFF2-40B4-BE49-F238E27FC236}">
                <a16:creationId xmlns:a16="http://schemas.microsoft.com/office/drawing/2014/main" id="{DC5DAE48-7B0E-9EFA-AA9F-466118DF21A5}"/>
              </a:ext>
            </a:extLst>
          </p:cNvPr>
          <p:cNvSpPr>
            <a:spLocks noGrp="1"/>
          </p:cNvSpPr>
          <p:nvPr>
            <p:ph idx="1"/>
          </p:nvPr>
        </p:nvSpPr>
        <p:spPr>
          <a:xfrm>
            <a:off x="540837" y="3429000"/>
            <a:ext cx="10965363" cy="2651760"/>
          </a:xfrm>
        </p:spPr>
        <p:txBody>
          <a:bodyPr anchor="t">
            <a:noAutofit/>
          </a:bodyPr>
          <a:lstStyle/>
          <a:p>
            <a:pPr lvl="0"/>
            <a:r>
              <a:rPr lang="en-US" sz="2800" dirty="0">
                <a:solidFill>
                  <a:schemeClr val="bg1"/>
                </a:solidFill>
                <a:latin typeface="+mj-lt"/>
              </a:rPr>
              <a:t>“An agile approach has advantages in dealing with the challenges to obtaining system requirements up front and providing flexibility through its iterative nature.” (</a:t>
            </a:r>
            <a:r>
              <a:rPr lang="en-US" sz="2800" b="0" i="0" dirty="0">
                <a:solidFill>
                  <a:schemeClr val="bg1"/>
                </a:solidFill>
                <a:latin typeface="+mj-lt"/>
              </a:rPr>
              <a:t>Lee </a:t>
            </a:r>
            <a:r>
              <a:rPr lang="en-US" sz="2800" b="0" i="0" dirty="0">
                <a:solidFill>
                  <a:schemeClr val="bg1"/>
                </a:solidFill>
                <a:effectLst/>
                <a:latin typeface="+mj-lt"/>
              </a:rPr>
              <a:t>&amp; </a:t>
            </a:r>
            <a:r>
              <a:rPr lang="en-US" sz="2800" b="0" i="0" dirty="0">
                <a:solidFill>
                  <a:schemeClr val="bg1"/>
                </a:solidFill>
                <a:latin typeface="+mj-lt"/>
              </a:rPr>
              <a:t>Sarkar</a:t>
            </a:r>
            <a:r>
              <a:rPr lang="en-US" sz="2800" b="0" i="0" dirty="0">
                <a:solidFill>
                  <a:schemeClr val="bg1"/>
                </a:solidFill>
                <a:effectLst/>
                <a:latin typeface="+mj-lt"/>
              </a:rPr>
              <a:t>, 2021, p.19</a:t>
            </a:r>
            <a:r>
              <a:rPr lang="en-US" sz="2800" dirty="0">
                <a:solidFill>
                  <a:schemeClr val="bg1"/>
                </a:solidFill>
                <a:latin typeface="+mj-lt"/>
              </a:rPr>
              <a:t>)</a:t>
            </a:r>
          </a:p>
        </p:txBody>
      </p:sp>
    </p:spTree>
    <p:extLst>
      <p:ext uri="{BB962C8B-B14F-4D97-AF65-F5344CB8AC3E}">
        <p14:creationId xmlns:p14="http://schemas.microsoft.com/office/powerpoint/2010/main" val="2616647583"/>
      </p:ext>
    </p:extLst>
  </p:cSld>
  <p:clrMapOvr>
    <a:masterClrMapping/>
  </p:clrMapOvr>
</p:sld>
</file>

<file path=ppt/theme/theme1.xml><?xml version="1.0" encoding="utf-8"?>
<a:theme xmlns:a="http://schemas.openxmlformats.org/drawingml/2006/main" name="ConfettiVTI">
  <a:themeElements>
    <a:clrScheme name="AnalogousFromRegularSeedLeftStep">
      <a:dk1>
        <a:srgbClr val="000000"/>
      </a:dk1>
      <a:lt1>
        <a:srgbClr val="FFFFFF"/>
      </a:lt1>
      <a:dk2>
        <a:srgbClr val="311C21"/>
      </a:dk2>
      <a:lt2>
        <a:srgbClr val="F3F0F1"/>
      </a:lt2>
      <a:accent1>
        <a:srgbClr val="45B19E"/>
      </a:accent1>
      <a:accent2>
        <a:srgbClr val="3BB16B"/>
      </a:accent2>
      <a:accent3>
        <a:srgbClr val="48B547"/>
      </a:accent3>
      <a:accent4>
        <a:srgbClr val="6EB13B"/>
      </a:accent4>
      <a:accent5>
        <a:srgbClr val="99A842"/>
      </a:accent5>
      <a:accent6>
        <a:srgbClr val="B1923B"/>
      </a:accent6>
      <a:hlink>
        <a:srgbClr val="BF4158"/>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Circuit</Template>
  <TotalTime>116</TotalTime>
  <Words>1006</Words>
  <Application>Microsoft Macintosh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AvenirNext LT Pro Medium</vt:lpstr>
      <vt:lpstr>Calibri</vt:lpstr>
      <vt:lpstr>Gill Sans Nova</vt:lpstr>
      <vt:lpstr>ConfettiVTI</vt:lpstr>
      <vt:lpstr>AGILE FINAL PROJECT </vt:lpstr>
      <vt:lpstr>Scrum Roles</vt:lpstr>
      <vt:lpstr>Agile Phases</vt:lpstr>
      <vt:lpstr>Waterfall Model</vt:lpstr>
      <vt:lpstr>Agile VS Waterfall</vt:lpstr>
      <vt:lpstr>Waterfall-Problem: Requirement Change Mid-Development</vt:lpstr>
      <vt:lpstr>Agile-Problem: Requirement Change Mid-Development</vt:lpstr>
      <vt:lpstr>Waterfall or Agile</vt:lpstr>
      <vt:lpstr>Agile</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FINAL PROJECT </dc:title>
  <dc:creator>Landon Phillips</dc:creator>
  <cp:lastModifiedBy>Landon Phillips</cp:lastModifiedBy>
  <cp:revision>2</cp:revision>
  <dcterms:created xsi:type="dcterms:W3CDTF">2024-06-23T17:40:29Z</dcterms:created>
  <dcterms:modified xsi:type="dcterms:W3CDTF">2024-06-23T19:36:45Z</dcterms:modified>
</cp:coreProperties>
</file>